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8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7" r:id="rId15"/>
    <p:sldId id="268" r:id="rId16"/>
    <p:sldId id="289" r:id="rId17"/>
    <p:sldId id="290" r:id="rId18"/>
    <p:sldId id="291" r:id="rId19"/>
    <p:sldId id="285" r:id="rId20"/>
    <p:sldId id="288" r:id="rId21"/>
    <p:sldId id="269" r:id="rId22"/>
    <p:sldId id="270" r:id="rId23"/>
    <p:sldId id="292" r:id="rId24"/>
    <p:sldId id="293" r:id="rId25"/>
    <p:sldId id="294" r:id="rId26"/>
    <p:sldId id="273" r:id="rId27"/>
    <p:sldId id="274" r:id="rId28"/>
    <p:sldId id="282" r:id="rId29"/>
    <p:sldId id="275" r:id="rId30"/>
    <p:sldId id="284" r:id="rId31"/>
    <p:sldId id="276" r:id="rId32"/>
    <p:sldId id="277" r:id="rId33"/>
    <p:sldId id="278" r:id="rId34"/>
    <p:sldId id="279" r:id="rId35"/>
    <p:sldId id="280" r:id="rId36"/>
    <p:sldId id="283" r:id="rId37"/>
    <p:sldId id="271" r:id="rId38"/>
    <p:sldId id="281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67" autoAdjust="0"/>
  </p:normalViewPr>
  <p:slideViewPr>
    <p:cSldViewPr snapToGrid="0">
      <p:cViewPr varScale="1">
        <p:scale>
          <a:sx n="70" d="100"/>
          <a:sy n="70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B6CCE-E686-4E59-8474-F352249779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40C227-B72F-4D59-87C1-73296B7E4A2F}">
      <dgm:prSet/>
      <dgm:spPr/>
      <dgm:t>
        <a:bodyPr/>
        <a:lstStyle/>
        <a:p>
          <a:r>
            <a:rPr lang="tr-TR" b="1"/>
            <a:t>“$”</a:t>
          </a:r>
          <a:r>
            <a:rPr lang="tr-TR"/>
            <a:t> :kullanıcı olduğunuzu gösterir.</a:t>
          </a:r>
          <a:endParaRPr lang="en-US"/>
        </a:p>
      </dgm:t>
    </dgm:pt>
    <dgm:pt modelId="{C6C70816-6A74-4686-BB39-304C19F0430E}" type="parTrans" cxnId="{CB2CF7AF-5B3D-4032-8410-B85EED0A9491}">
      <dgm:prSet/>
      <dgm:spPr/>
      <dgm:t>
        <a:bodyPr/>
        <a:lstStyle/>
        <a:p>
          <a:endParaRPr lang="en-US"/>
        </a:p>
      </dgm:t>
    </dgm:pt>
    <dgm:pt modelId="{513F7EDD-D45A-4589-BD5A-123BD15B7C34}" type="sibTrans" cxnId="{CB2CF7AF-5B3D-4032-8410-B85EED0A9491}">
      <dgm:prSet/>
      <dgm:spPr/>
      <dgm:t>
        <a:bodyPr/>
        <a:lstStyle/>
        <a:p>
          <a:endParaRPr lang="en-US"/>
        </a:p>
      </dgm:t>
    </dgm:pt>
    <dgm:pt modelId="{5EAB161D-A92C-466B-99D0-5F1014B1DB2C}">
      <dgm:prSet/>
      <dgm:spPr/>
      <dgm:t>
        <a:bodyPr/>
        <a:lstStyle/>
        <a:p>
          <a:r>
            <a:rPr lang="tr-TR" b="1"/>
            <a:t>“#”</a:t>
          </a:r>
          <a:r>
            <a:rPr lang="tr-TR"/>
            <a:t>: root admin olduğunu gösterir.</a:t>
          </a:r>
          <a:endParaRPr lang="en-US"/>
        </a:p>
      </dgm:t>
    </dgm:pt>
    <dgm:pt modelId="{86C5D3BE-77AC-4C63-BD1B-7349D7D048BB}" type="parTrans" cxnId="{9B325496-6164-447C-B5B3-4644E83897FC}">
      <dgm:prSet/>
      <dgm:spPr/>
      <dgm:t>
        <a:bodyPr/>
        <a:lstStyle/>
        <a:p>
          <a:endParaRPr lang="en-US"/>
        </a:p>
      </dgm:t>
    </dgm:pt>
    <dgm:pt modelId="{CC8AA30D-803A-4206-8EB3-87FD7307B8C5}" type="sibTrans" cxnId="{9B325496-6164-447C-B5B3-4644E83897FC}">
      <dgm:prSet/>
      <dgm:spPr/>
      <dgm:t>
        <a:bodyPr/>
        <a:lstStyle/>
        <a:p>
          <a:endParaRPr lang="en-US"/>
        </a:p>
      </dgm:t>
    </dgm:pt>
    <dgm:pt modelId="{AF747272-A4DA-49D1-9FD6-0D55C8386F40}">
      <dgm:prSet/>
      <dgm:spPr/>
      <dgm:t>
        <a:bodyPr/>
        <a:lstStyle/>
        <a:p>
          <a:r>
            <a:rPr lang="tr-TR" b="1"/>
            <a:t>“~”</a:t>
          </a:r>
          <a:r>
            <a:rPr lang="tr-TR"/>
            <a:t>:kullanıcının home dizinini ifade eder.</a:t>
          </a:r>
          <a:endParaRPr lang="en-US"/>
        </a:p>
      </dgm:t>
    </dgm:pt>
    <dgm:pt modelId="{11373644-EE41-45B7-9CD3-4AF3FA53C2F3}" type="parTrans" cxnId="{CBE9C48C-695D-4B13-8600-9CB6798CA9B9}">
      <dgm:prSet/>
      <dgm:spPr/>
      <dgm:t>
        <a:bodyPr/>
        <a:lstStyle/>
        <a:p>
          <a:endParaRPr lang="en-US"/>
        </a:p>
      </dgm:t>
    </dgm:pt>
    <dgm:pt modelId="{854D2E32-2EDD-436D-8CD2-B96B5F2CD32A}" type="sibTrans" cxnId="{CBE9C48C-695D-4B13-8600-9CB6798CA9B9}">
      <dgm:prSet/>
      <dgm:spPr/>
      <dgm:t>
        <a:bodyPr/>
        <a:lstStyle/>
        <a:p>
          <a:endParaRPr lang="en-US"/>
        </a:p>
      </dgm:t>
    </dgm:pt>
    <dgm:pt modelId="{037B05AF-3F11-41B0-B31F-B2E169011DC3}" type="pres">
      <dgm:prSet presAssocID="{489B6CCE-E686-4E59-8474-F352249779FF}" presName="linear" presStyleCnt="0">
        <dgm:presLayoutVars>
          <dgm:animLvl val="lvl"/>
          <dgm:resizeHandles val="exact"/>
        </dgm:presLayoutVars>
      </dgm:prSet>
      <dgm:spPr/>
    </dgm:pt>
    <dgm:pt modelId="{4409D19A-5F05-4A62-BE12-37E4907FCC96}" type="pres">
      <dgm:prSet presAssocID="{2F40C227-B72F-4D59-87C1-73296B7E4A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449C0BF-A7DC-453F-A8BD-E066E306D5CF}" type="pres">
      <dgm:prSet presAssocID="{513F7EDD-D45A-4589-BD5A-123BD15B7C34}" presName="spacer" presStyleCnt="0"/>
      <dgm:spPr/>
    </dgm:pt>
    <dgm:pt modelId="{695EDB1E-3D7F-4910-809B-DB8F3407883F}" type="pres">
      <dgm:prSet presAssocID="{5EAB161D-A92C-466B-99D0-5F1014B1DB2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128018-9A4B-4136-BE20-BB66FCB8B15A}" type="pres">
      <dgm:prSet presAssocID="{CC8AA30D-803A-4206-8EB3-87FD7307B8C5}" presName="spacer" presStyleCnt="0"/>
      <dgm:spPr/>
    </dgm:pt>
    <dgm:pt modelId="{C88D6231-35A2-464D-A1A0-D8042AD28C69}" type="pres">
      <dgm:prSet presAssocID="{AF747272-A4DA-49D1-9FD6-0D55C8386F4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FCD6D02-9F48-4F12-A295-B73A06E02F2C}" type="presOf" srcId="{5EAB161D-A92C-466B-99D0-5F1014B1DB2C}" destId="{695EDB1E-3D7F-4910-809B-DB8F3407883F}" srcOrd="0" destOrd="0" presId="urn:microsoft.com/office/officeart/2005/8/layout/vList2"/>
    <dgm:cxn modelId="{3558C705-0BBF-4388-B781-043E8F20B174}" type="presOf" srcId="{489B6CCE-E686-4E59-8474-F352249779FF}" destId="{037B05AF-3F11-41B0-B31F-B2E169011DC3}" srcOrd="0" destOrd="0" presId="urn:microsoft.com/office/officeart/2005/8/layout/vList2"/>
    <dgm:cxn modelId="{0639995F-0D71-4A2A-99F2-5112FD086B47}" type="presOf" srcId="{AF747272-A4DA-49D1-9FD6-0D55C8386F40}" destId="{C88D6231-35A2-464D-A1A0-D8042AD28C69}" srcOrd="0" destOrd="0" presId="urn:microsoft.com/office/officeart/2005/8/layout/vList2"/>
    <dgm:cxn modelId="{CBE9C48C-695D-4B13-8600-9CB6798CA9B9}" srcId="{489B6CCE-E686-4E59-8474-F352249779FF}" destId="{AF747272-A4DA-49D1-9FD6-0D55C8386F40}" srcOrd="2" destOrd="0" parTransId="{11373644-EE41-45B7-9CD3-4AF3FA53C2F3}" sibTransId="{854D2E32-2EDD-436D-8CD2-B96B5F2CD32A}"/>
    <dgm:cxn modelId="{9B325496-6164-447C-B5B3-4644E83897FC}" srcId="{489B6CCE-E686-4E59-8474-F352249779FF}" destId="{5EAB161D-A92C-466B-99D0-5F1014B1DB2C}" srcOrd="1" destOrd="0" parTransId="{86C5D3BE-77AC-4C63-BD1B-7349D7D048BB}" sibTransId="{CC8AA30D-803A-4206-8EB3-87FD7307B8C5}"/>
    <dgm:cxn modelId="{CB2CF7AF-5B3D-4032-8410-B85EED0A9491}" srcId="{489B6CCE-E686-4E59-8474-F352249779FF}" destId="{2F40C227-B72F-4D59-87C1-73296B7E4A2F}" srcOrd="0" destOrd="0" parTransId="{C6C70816-6A74-4686-BB39-304C19F0430E}" sibTransId="{513F7EDD-D45A-4589-BD5A-123BD15B7C34}"/>
    <dgm:cxn modelId="{2A11A1E1-AC99-4A01-8FDC-4A8A4C07C4C7}" type="presOf" srcId="{2F40C227-B72F-4D59-87C1-73296B7E4A2F}" destId="{4409D19A-5F05-4A62-BE12-37E4907FCC96}" srcOrd="0" destOrd="0" presId="urn:microsoft.com/office/officeart/2005/8/layout/vList2"/>
    <dgm:cxn modelId="{05D63C4A-52F0-472F-8763-4E8CD2765D8E}" type="presParOf" srcId="{037B05AF-3F11-41B0-B31F-B2E169011DC3}" destId="{4409D19A-5F05-4A62-BE12-37E4907FCC96}" srcOrd="0" destOrd="0" presId="urn:microsoft.com/office/officeart/2005/8/layout/vList2"/>
    <dgm:cxn modelId="{AE27E8D0-C36A-4F37-A063-94A76611AA5E}" type="presParOf" srcId="{037B05AF-3F11-41B0-B31F-B2E169011DC3}" destId="{B449C0BF-A7DC-453F-A8BD-E066E306D5CF}" srcOrd="1" destOrd="0" presId="urn:microsoft.com/office/officeart/2005/8/layout/vList2"/>
    <dgm:cxn modelId="{CC7D911B-E15A-456B-A2F6-ED9ECA02DC80}" type="presParOf" srcId="{037B05AF-3F11-41B0-B31F-B2E169011DC3}" destId="{695EDB1E-3D7F-4910-809B-DB8F3407883F}" srcOrd="2" destOrd="0" presId="urn:microsoft.com/office/officeart/2005/8/layout/vList2"/>
    <dgm:cxn modelId="{289849EB-395F-4CF3-93E4-3D5C6BBDB398}" type="presParOf" srcId="{037B05AF-3F11-41B0-B31F-B2E169011DC3}" destId="{A2128018-9A4B-4136-BE20-BB66FCB8B15A}" srcOrd="3" destOrd="0" presId="urn:microsoft.com/office/officeart/2005/8/layout/vList2"/>
    <dgm:cxn modelId="{DE2620B1-0114-447C-AF7D-E68C91A1429F}" type="presParOf" srcId="{037B05AF-3F11-41B0-B31F-B2E169011DC3}" destId="{C88D6231-35A2-464D-A1A0-D8042AD28C6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F28D7A-85BC-4E48-B8B7-EB51285BA48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3CAEC45-C76D-426D-83F7-5B786DC115E7}">
      <dgm:prSet/>
      <dgm:spPr/>
      <dgm:t>
        <a:bodyPr/>
        <a:lstStyle/>
        <a:p>
          <a:r>
            <a:rPr lang="tr-TR" b="1"/>
            <a:t>uname –a	:</a:t>
          </a:r>
          <a:r>
            <a:rPr lang="tr-TR"/>
            <a:t> İşletim sistemi hakkında bilgi almamızı sağlar.</a:t>
          </a:r>
          <a:endParaRPr lang="en-US"/>
        </a:p>
      </dgm:t>
    </dgm:pt>
    <dgm:pt modelId="{B01F97DC-3605-44B0-B137-71AFA8EBDF8D}" type="parTrans" cxnId="{0E6501EF-A0EA-447D-8304-9B0E815F4B45}">
      <dgm:prSet/>
      <dgm:spPr/>
      <dgm:t>
        <a:bodyPr/>
        <a:lstStyle/>
        <a:p>
          <a:endParaRPr lang="en-US"/>
        </a:p>
      </dgm:t>
    </dgm:pt>
    <dgm:pt modelId="{CC280A71-CEA9-4E7D-A90A-DF1BE1459EBB}" type="sibTrans" cxnId="{0E6501EF-A0EA-447D-8304-9B0E815F4B45}">
      <dgm:prSet/>
      <dgm:spPr/>
      <dgm:t>
        <a:bodyPr/>
        <a:lstStyle/>
        <a:p>
          <a:endParaRPr lang="en-US"/>
        </a:p>
      </dgm:t>
    </dgm:pt>
    <dgm:pt modelId="{42D97500-DC57-439C-8918-EA6D4C64ABA0}">
      <dgm:prSet/>
      <dgm:spPr/>
      <dgm:t>
        <a:bodyPr/>
        <a:lstStyle/>
        <a:p>
          <a:r>
            <a:rPr lang="tr-TR" b="1"/>
            <a:t>history 	:</a:t>
          </a:r>
          <a:r>
            <a:rPr lang="tr-TR"/>
            <a:t> Terminal geçmişini gösterir.</a:t>
          </a:r>
          <a:endParaRPr lang="en-US"/>
        </a:p>
      </dgm:t>
    </dgm:pt>
    <dgm:pt modelId="{FE26CFF5-8EBB-4AAF-80A3-5229190C92BA}" type="parTrans" cxnId="{4526A595-57A9-40BE-8662-FE8F7FAC3938}">
      <dgm:prSet/>
      <dgm:spPr/>
      <dgm:t>
        <a:bodyPr/>
        <a:lstStyle/>
        <a:p>
          <a:endParaRPr lang="en-US"/>
        </a:p>
      </dgm:t>
    </dgm:pt>
    <dgm:pt modelId="{AEDF8B3B-35DB-4E7E-BC53-A40C063B688D}" type="sibTrans" cxnId="{4526A595-57A9-40BE-8662-FE8F7FAC3938}">
      <dgm:prSet/>
      <dgm:spPr/>
      <dgm:t>
        <a:bodyPr/>
        <a:lstStyle/>
        <a:p>
          <a:endParaRPr lang="en-US"/>
        </a:p>
      </dgm:t>
    </dgm:pt>
    <dgm:pt modelId="{3F96CB03-ECF6-4E79-801D-795EC87A626D}">
      <dgm:prSet/>
      <dgm:spPr/>
      <dgm:t>
        <a:bodyPr/>
        <a:lstStyle/>
        <a:p>
          <a:r>
            <a:rPr lang="tr-TR" b="1"/>
            <a:t>ls –l		: </a:t>
          </a:r>
          <a:r>
            <a:rPr lang="tr-TR"/>
            <a:t>Aktif klasördeki dosya ve klasörün özelliklerini gösterir.</a:t>
          </a:r>
          <a:endParaRPr lang="en-US"/>
        </a:p>
      </dgm:t>
    </dgm:pt>
    <dgm:pt modelId="{2A566199-8D8B-426F-B320-23429C7C3C6C}" type="parTrans" cxnId="{EFB736F3-808E-46EA-AE04-7112CB11FC51}">
      <dgm:prSet/>
      <dgm:spPr/>
      <dgm:t>
        <a:bodyPr/>
        <a:lstStyle/>
        <a:p>
          <a:endParaRPr lang="en-US"/>
        </a:p>
      </dgm:t>
    </dgm:pt>
    <dgm:pt modelId="{F7DE76A1-2A3D-446C-A6BA-F047B2276C84}" type="sibTrans" cxnId="{EFB736F3-808E-46EA-AE04-7112CB11FC51}">
      <dgm:prSet/>
      <dgm:spPr/>
      <dgm:t>
        <a:bodyPr/>
        <a:lstStyle/>
        <a:p>
          <a:endParaRPr lang="en-US"/>
        </a:p>
      </dgm:t>
    </dgm:pt>
    <dgm:pt modelId="{B421BCE6-C1B3-414C-B168-A8AF6236DBB2}">
      <dgm:prSet/>
      <dgm:spPr/>
      <dgm:t>
        <a:bodyPr/>
        <a:lstStyle/>
        <a:p>
          <a:r>
            <a:rPr lang="tr-TR" b="1"/>
            <a:t>ls –a		:</a:t>
          </a:r>
          <a:r>
            <a:rPr lang="tr-TR"/>
            <a:t> Aktif klasördeki gizli dosyaları gösterir.</a:t>
          </a:r>
          <a:endParaRPr lang="en-US"/>
        </a:p>
      </dgm:t>
    </dgm:pt>
    <dgm:pt modelId="{8B3E9309-3854-484B-934E-200FDBA43DBC}" type="parTrans" cxnId="{0B6FACFA-DE8F-474A-8177-23DA531F0F32}">
      <dgm:prSet/>
      <dgm:spPr/>
      <dgm:t>
        <a:bodyPr/>
        <a:lstStyle/>
        <a:p>
          <a:endParaRPr lang="en-US"/>
        </a:p>
      </dgm:t>
    </dgm:pt>
    <dgm:pt modelId="{E252B619-0E52-4B19-83CF-DCE160442BE4}" type="sibTrans" cxnId="{0B6FACFA-DE8F-474A-8177-23DA531F0F32}">
      <dgm:prSet/>
      <dgm:spPr/>
      <dgm:t>
        <a:bodyPr/>
        <a:lstStyle/>
        <a:p>
          <a:endParaRPr lang="en-US"/>
        </a:p>
      </dgm:t>
    </dgm:pt>
    <dgm:pt modelId="{6B2A37DA-AE5E-43A7-A8C9-C8F318DAFBB3}">
      <dgm:prSet/>
      <dgm:spPr/>
      <dgm:t>
        <a:bodyPr/>
        <a:lstStyle/>
        <a:p>
          <a:r>
            <a:rPr lang="tr-TR" b="1"/>
            <a:t>ls –la	:</a:t>
          </a:r>
          <a:r>
            <a:rPr lang="tr-TR"/>
            <a:t> Aktif dosya ve klasörleri listelememizi sağlar.</a:t>
          </a:r>
          <a:endParaRPr lang="en-US"/>
        </a:p>
      </dgm:t>
    </dgm:pt>
    <dgm:pt modelId="{DFC5CF5D-FF76-40E6-8B3C-71618D53EEEE}" type="parTrans" cxnId="{5EDF38B4-50E6-496C-A1A4-8E3E834BD648}">
      <dgm:prSet/>
      <dgm:spPr/>
      <dgm:t>
        <a:bodyPr/>
        <a:lstStyle/>
        <a:p>
          <a:endParaRPr lang="en-US"/>
        </a:p>
      </dgm:t>
    </dgm:pt>
    <dgm:pt modelId="{E2DDE555-2FDD-467A-9015-505C545DBEB9}" type="sibTrans" cxnId="{5EDF38B4-50E6-496C-A1A4-8E3E834BD648}">
      <dgm:prSet/>
      <dgm:spPr/>
      <dgm:t>
        <a:bodyPr/>
        <a:lstStyle/>
        <a:p>
          <a:endParaRPr lang="en-US"/>
        </a:p>
      </dgm:t>
    </dgm:pt>
    <dgm:pt modelId="{464525C2-D3DC-4DAA-99DD-9BD4615802B9}" type="pres">
      <dgm:prSet presAssocID="{6AF28D7A-85BC-4E48-B8B7-EB51285BA482}" presName="linear" presStyleCnt="0">
        <dgm:presLayoutVars>
          <dgm:animLvl val="lvl"/>
          <dgm:resizeHandles val="exact"/>
        </dgm:presLayoutVars>
      </dgm:prSet>
      <dgm:spPr/>
    </dgm:pt>
    <dgm:pt modelId="{60E18E15-78E3-418F-8B10-04D6D5FB163C}" type="pres">
      <dgm:prSet presAssocID="{43CAEC45-C76D-426D-83F7-5B786DC115E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BB2ADE4-D7FB-47DD-A5BF-F55679F2D634}" type="pres">
      <dgm:prSet presAssocID="{CC280A71-CEA9-4E7D-A90A-DF1BE1459EBB}" presName="spacer" presStyleCnt="0"/>
      <dgm:spPr/>
    </dgm:pt>
    <dgm:pt modelId="{4CDD0AD1-C66D-43D5-9A2E-C59832DD628F}" type="pres">
      <dgm:prSet presAssocID="{42D97500-DC57-439C-8918-EA6D4C64ABA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A39696E-FA36-4EB4-9442-07F0864AB3EA}" type="pres">
      <dgm:prSet presAssocID="{AEDF8B3B-35DB-4E7E-BC53-A40C063B688D}" presName="spacer" presStyleCnt="0"/>
      <dgm:spPr/>
    </dgm:pt>
    <dgm:pt modelId="{58114FCA-9B54-418F-B662-E15CAF83894C}" type="pres">
      <dgm:prSet presAssocID="{3F96CB03-ECF6-4E79-801D-795EC87A626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601A53B-ABF2-451C-A457-7CB4556C1B52}" type="pres">
      <dgm:prSet presAssocID="{F7DE76A1-2A3D-446C-A6BA-F047B2276C84}" presName="spacer" presStyleCnt="0"/>
      <dgm:spPr/>
    </dgm:pt>
    <dgm:pt modelId="{7928FC0C-C593-4F3C-83FC-2D6959EF2F8D}" type="pres">
      <dgm:prSet presAssocID="{B421BCE6-C1B3-414C-B168-A8AF6236DBB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EDBC633-48F3-4C90-8F7F-08A667AA1A81}" type="pres">
      <dgm:prSet presAssocID="{E252B619-0E52-4B19-83CF-DCE160442BE4}" presName="spacer" presStyleCnt="0"/>
      <dgm:spPr/>
    </dgm:pt>
    <dgm:pt modelId="{B01F788D-FF18-4D6A-9F39-46B89FC93A72}" type="pres">
      <dgm:prSet presAssocID="{6B2A37DA-AE5E-43A7-A8C9-C8F318DAFBB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9696F1A-4EAA-4EA9-B0A1-A910D6641D64}" type="presOf" srcId="{3F96CB03-ECF6-4E79-801D-795EC87A626D}" destId="{58114FCA-9B54-418F-B662-E15CAF83894C}" srcOrd="0" destOrd="0" presId="urn:microsoft.com/office/officeart/2005/8/layout/vList2"/>
    <dgm:cxn modelId="{5C254025-6F45-4CB4-A070-A038A756513E}" type="presOf" srcId="{43CAEC45-C76D-426D-83F7-5B786DC115E7}" destId="{60E18E15-78E3-418F-8B10-04D6D5FB163C}" srcOrd="0" destOrd="0" presId="urn:microsoft.com/office/officeart/2005/8/layout/vList2"/>
    <dgm:cxn modelId="{9CCA3333-4F73-4FAC-8F5D-B1113F57067B}" type="presOf" srcId="{B421BCE6-C1B3-414C-B168-A8AF6236DBB2}" destId="{7928FC0C-C593-4F3C-83FC-2D6959EF2F8D}" srcOrd="0" destOrd="0" presId="urn:microsoft.com/office/officeart/2005/8/layout/vList2"/>
    <dgm:cxn modelId="{DC0AF876-E9DB-4DE5-BA68-82E3497D9330}" type="presOf" srcId="{6B2A37DA-AE5E-43A7-A8C9-C8F318DAFBB3}" destId="{B01F788D-FF18-4D6A-9F39-46B89FC93A72}" srcOrd="0" destOrd="0" presId="urn:microsoft.com/office/officeart/2005/8/layout/vList2"/>
    <dgm:cxn modelId="{4526A595-57A9-40BE-8662-FE8F7FAC3938}" srcId="{6AF28D7A-85BC-4E48-B8B7-EB51285BA482}" destId="{42D97500-DC57-439C-8918-EA6D4C64ABA0}" srcOrd="1" destOrd="0" parTransId="{FE26CFF5-8EBB-4AAF-80A3-5229190C92BA}" sibTransId="{AEDF8B3B-35DB-4E7E-BC53-A40C063B688D}"/>
    <dgm:cxn modelId="{BA2BC7A6-B52C-4040-9FE6-90D350125BE9}" type="presOf" srcId="{42D97500-DC57-439C-8918-EA6D4C64ABA0}" destId="{4CDD0AD1-C66D-43D5-9A2E-C59832DD628F}" srcOrd="0" destOrd="0" presId="urn:microsoft.com/office/officeart/2005/8/layout/vList2"/>
    <dgm:cxn modelId="{5EDF38B4-50E6-496C-A1A4-8E3E834BD648}" srcId="{6AF28D7A-85BC-4E48-B8B7-EB51285BA482}" destId="{6B2A37DA-AE5E-43A7-A8C9-C8F318DAFBB3}" srcOrd="4" destOrd="0" parTransId="{DFC5CF5D-FF76-40E6-8B3C-71618D53EEEE}" sibTransId="{E2DDE555-2FDD-467A-9015-505C545DBEB9}"/>
    <dgm:cxn modelId="{0E6501EF-A0EA-447D-8304-9B0E815F4B45}" srcId="{6AF28D7A-85BC-4E48-B8B7-EB51285BA482}" destId="{43CAEC45-C76D-426D-83F7-5B786DC115E7}" srcOrd="0" destOrd="0" parTransId="{B01F97DC-3605-44B0-B137-71AFA8EBDF8D}" sibTransId="{CC280A71-CEA9-4E7D-A90A-DF1BE1459EBB}"/>
    <dgm:cxn modelId="{EFB736F3-808E-46EA-AE04-7112CB11FC51}" srcId="{6AF28D7A-85BC-4E48-B8B7-EB51285BA482}" destId="{3F96CB03-ECF6-4E79-801D-795EC87A626D}" srcOrd="2" destOrd="0" parTransId="{2A566199-8D8B-426F-B320-23429C7C3C6C}" sibTransId="{F7DE76A1-2A3D-446C-A6BA-F047B2276C84}"/>
    <dgm:cxn modelId="{0B6FACFA-DE8F-474A-8177-23DA531F0F32}" srcId="{6AF28D7A-85BC-4E48-B8B7-EB51285BA482}" destId="{B421BCE6-C1B3-414C-B168-A8AF6236DBB2}" srcOrd="3" destOrd="0" parTransId="{8B3E9309-3854-484B-934E-200FDBA43DBC}" sibTransId="{E252B619-0E52-4B19-83CF-DCE160442BE4}"/>
    <dgm:cxn modelId="{078C1BFC-A99C-4461-AA7F-C12B70EAB5C6}" type="presOf" srcId="{6AF28D7A-85BC-4E48-B8B7-EB51285BA482}" destId="{464525C2-D3DC-4DAA-99DD-9BD4615802B9}" srcOrd="0" destOrd="0" presId="urn:microsoft.com/office/officeart/2005/8/layout/vList2"/>
    <dgm:cxn modelId="{491AC273-A434-4051-B8E8-14078C7AECEF}" type="presParOf" srcId="{464525C2-D3DC-4DAA-99DD-9BD4615802B9}" destId="{60E18E15-78E3-418F-8B10-04D6D5FB163C}" srcOrd="0" destOrd="0" presId="urn:microsoft.com/office/officeart/2005/8/layout/vList2"/>
    <dgm:cxn modelId="{20B5F740-FCF6-416D-A00A-AFFB6716E707}" type="presParOf" srcId="{464525C2-D3DC-4DAA-99DD-9BD4615802B9}" destId="{BBB2ADE4-D7FB-47DD-A5BF-F55679F2D634}" srcOrd="1" destOrd="0" presId="urn:microsoft.com/office/officeart/2005/8/layout/vList2"/>
    <dgm:cxn modelId="{4A7B648C-588C-418C-A6A9-4300031482AB}" type="presParOf" srcId="{464525C2-D3DC-4DAA-99DD-9BD4615802B9}" destId="{4CDD0AD1-C66D-43D5-9A2E-C59832DD628F}" srcOrd="2" destOrd="0" presId="urn:microsoft.com/office/officeart/2005/8/layout/vList2"/>
    <dgm:cxn modelId="{D1192B6C-49F4-4679-AE4F-B6851113B4AF}" type="presParOf" srcId="{464525C2-D3DC-4DAA-99DD-9BD4615802B9}" destId="{1A39696E-FA36-4EB4-9442-07F0864AB3EA}" srcOrd="3" destOrd="0" presId="urn:microsoft.com/office/officeart/2005/8/layout/vList2"/>
    <dgm:cxn modelId="{FBF61457-6CB8-4465-9CBA-39F7870E3300}" type="presParOf" srcId="{464525C2-D3DC-4DAA-99DD-9BD4615802B9}" destId="{58114FCA-9B54-418F-B662-E15CAF83894C}" srcOrd="4" destOrd="0" presId="urn:microsoft.com/office/officeart/2005/8/layout/vList2"/>
    <dgm:cxn modelId="{73FF739E-03EE-400A-9B0F-11989E71A019}" type="presParOf" srcId="{464525C2-D3DC-4DAA-99DD-9BD4615802B9}" destId="{B601A53B-ABF2-451C-A457-7CB4556C1B52}" srcOrd="5" destOrd="0" presId="urn:microsoft.com/office/officeart/2005/8/layout/vList2"/>
    <dgm:cxn modelId="{298728D7-736B-4AFD-AB28-11EFB5585DB6}" type="presParOf" srcId="{464525C2-D3DC-4DAA-99DD-9BD4615802B9}" destId="{7928FC0C-C593-4F3C-83FC-2D6959EF2F8D}" srcOrd="6" destOrd="0" presId="urn:microsoft.com/office/officeart/2005/8/layout/vList2"/>
    <dgm:cxn modelId="{4045C84A-1334-404B-947B-3E856182CF59}" type="presParOf" srcId="{464525C2-D3DC-4DAA-99DD-9BD4615802B9}" destId="{7EDBC633-48F3-4C90-8F7F-08A667AA1A81}" srcOrd="7" destOrd="0" presId="urn:microsoft.com/office/officeart/2005/8/layout/vList2"/>
    <dgm:cxn modelId="{F8FFDF41-4B01-4900-8259-0E623F95804F}" type="presParOf" srcId="{464525C2-D3DC-4DAA-99DD-9BD4615802B9}" destId="{B01F788D-FF18-4D6A-9F39-46B89FC93A7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AC42F0-04F4-4D7B-97E8-E5C05A19D89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977AFB-14B9-437F-9F05-11930B182418}">
      <dgm:prSet/>
      <dgm:spPr/>
      <dgm:t>
        <a:bodyPr/>
        <a:lstStyle/>
        <a:p>
          <a:r>
            <a:rPr lang="tr-TR" b="1"/>
            <a:t>mkdir –p:</a:t>
          </a:r>
          <a:r>
            <a:rPr lang="tr-TR"/>
            <a:t> Oluşturulan klasörün üst klasörlerini de oluşturur.</a:t>
          </a:r>
          <a:endParaRPr lang="en-US"/>
        </a:p>
      </dgm:t>
    </dgm:pt>
    <dgm:pt modelId="{B963EA19-6958-47BD-893E-879BAF5EF4EE}" type="parTrans" cxnId="{C181B46F-8F0D-451F-B38B-6CB97298F16F}">
      <dgm:prSet/>
      <dgm:spPr/>
      <dgm:t>
        <a:bodyPr/>
        <a:lstStyle/>
        <a:p>
          <a:endParaRPr lang="en-US"/>
        </a:p>
      </dgm:t>
    </dgm:pt>
    <dgm:pt modelId="{E348683A-E4E4-4451-B091-F4C42A922E67}" type="sibTrans" cxnId="{C181B46F-8F0D-451F-B38B-6CB97298F16F}">
      <dgm:prSet/>
      <dgm:spPr/>
      <dgm:t>
        <a:bodyPr/>
        <a:lstStyle/>
        <a:p>
          <a:endParaRPr lang="en-US"/>
        </a:p>
      </dgm:t>
    </dgm:pt>
    <dgm:pt modelId="{E29B744A-9A12-45BD-880C-2D2F8AF9962A}">
      <dgm:prSet/>
      <dgm:spPr/>
      <dgm:t>
        <a:bodyPr/>
        <a:lstStyle/>
        <a:p>
          <a:r>
            <a:rPr lang="tr-TR" b="1"/>
            <a:t>rm:</a:t>
          </a:r>
          <a:r>
            <a:rPr lang="tr-TR"/>
            <a:t> Dosya ve klasör silmek için kullanılır. Dizin dolu iken silme işlemi yapmaz.</a:t>
          </a:r>
          <a:endParaRPr lang="en-US"/>
        </a:p>
      </dgm:t>
    </dgm:pt>
    <dgm:pt modelId="{7E6F9F98-D1D0-4D96-AE7B-619915B9528E}" type="parTrans" cxnId="{3589588B-C9CD-4F52-BFEA-A0AA86146E0A}">
      <dgm:prSet/>
      <dgm:spPr/>
      <dgm:t>
        <a:bodyPr/>
        <a:lstStyle/>
        <a:p>
          <a:endParaRPr lang="en-US"/>
        </a:p>
      </dgm:t>
    </dgm:pt>
    <dgm:pt modelId="{8D2DAD6C-966D-4B2F-8DFA-753F362B63B4}" type="sibTrans" cxnId="{3589588B-C9CD-4F52-BFEA-A0AA86146E0A}">
      <dgm:prSet/>
      <dgm:spPr/>
      <dgm:t>
        <a:bodyPr/>
        <a:lstStyle/>
        <a:p>
          <a:endParaRPr lang="en-US"/>
        </a:p>
      </dgm:t>
    </dgm:pt>
    <dgm:pt modelId="{87AF4934-3CF8-427C-A297-456DE68B7405}">
      <dgm:prSet/>
      <dgm:spPr/>
      <dgm:t>
        <a:bodyPr/>
        <a:lstStyle/>
        <a:p>
          <a:r>
            <a:rPr lang="tr-TR" b="1"/>
            <a:t>rm –rf: </a:t>
          </a:r>
          <a:r>
            <a:rPr lang="tr-TR"/>
            <a:t>Zorla siler dizin dolu olsa da olmasa da silme işlemini gerçekleştirir ve tehlikelidir çünkü sebebi terminalde silinen bir verinin veya bir şeyin geri dönüşüm kutusu benzeri bir yerde tutulmamasıdır</a:t>
          </a:r>
          <a:endParaRPr lang="en-US"/>
        </a:p>
      </dgm:t>
    </dgm:pt>
    <dgm:pt modelId="{372A7ED7-4C4D-4954-AB55-F783CE4C0EBA}" type="parTrans" cxnId="{29A62D2D-7E70-4DFE-A337-0C60AF921D35}">
      <dgm:prSet/>
      <dgm:spPr/>
      <dgm:t>
        <a:bodyPr/>
        <a:lstStyle/>
        <a:p>
          <a:endParaRPr lang="en-US"/>
        </a:p>
      </dgm:t>
    </dgm:pt>
    <dgm:pt modelId="{099075B3-E1CC-454D-B136-8AEB7A1EAC26}" type="sibTrans" cxnId="{29A62D2D-7E70-4DFE-A337-0C60AF921D35}">
      <dgm:prSet/>
      <dgm:spPr/>
      <dgm:t>
        <a:bodyPr/>
        <a:lstStyle/>
        <a:p>
          <a:endParaRPr lang="en-US"/>
        </a:p>
      </dgm:t>
    </dgm:pt>
    <dgm:pt modelId="{41EA66CC-0487-4BEF-8E51-C13E82187A4A}">
      <dgm:prSet/>
      <dgm:spPr/>
      <dgm:t>
        <a:bodyPr/>
        <a:lstStyle/>
        <a:p>
          <a:r>
            <a:rPr lang="tr-TR" b="1"/>
            <a:t>rmdir:</a:t>
          </a:r>
          <a:r>
            <a:rPr lang="tr-TR"/>
            <a:t> İçi boş klasör siler.</a:t>
          </a:r>
          <a:endParaRPr lang="en-US"/>
        </a:p>
      </dgm:t>
    </dgm:pt>
    <dgm:pt modelId="{EDFBC3F6-14F5-4EBF-BE4C-544FE794FB3A}" type="parTrans" cxnId="{8D0F2F97-85AE-45E1-B5E1-E4F9FD4C9EE4}">
      <dgm:prSet/>
      <dgm:spPr/>
      <dgm:t>
        <a:bodyPr/>
        <a:lstStyle/>
        <a:p>
          <a:endParaRPr lang="en-US"/>
        </a:p>
      </dgm:t>
    </dgm:pt>
    <dgm:pt modelId="{EEE8E11D-935E-470C-993B-2756198F3FA6}" type="sibTrans" cxnId="{8D0F2F97-85AE-45E1-B5E1-E4F9FD4C9EE4}">
      <dgm:prSet/>
      <dgm:spPr/>
      <dgm:t>
        <a:bodyPr/>
        <a:lstStyle/>
        <a:p>
          <a:endParaRPr lang="en-US"/>
        </a:p>
      </dgm:t>
    </dgm:pt>
    <dgm:pt modelId="{1EAD5622-85C0-4450-90F3-AF6DDB9593AC}" type="pres">
      <dgm:prSet presAssocID="{7DAC42F0-04F4-4D7B-97E8-E5C05A19D893}" presName="linear" presStyleCnt="0">
        <dgm:presLayoutVars>
          <dgm:animLvl val="lvl"/>
          <dgm:resizeHandles val="exact"/>
        </dgm:presLayoutVars>
      </dgm:prSet>
      <dgm:spPr/>
    </dgm:pt>
    <dgm:pt modelId="{4BE1135E-BA43-4FD8-8C7C-643A6709EF17}" type="pres">
      <dgm:prSet presAssocID="{29977AFB-14B9-437F-9F05-11930B18241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4412966-E3E8-4A8D-B51F-966A513D58A7}" type="pres">
      <dgm:prSet presAssocID="{E348683A-E4E4-4451-B091-F4C42A922E67}" presName="spacer" presStyleCnt="0"/>
      <dgm:spPr/>
    </dgm:pt>
    <dgm:pt modelId="{4758BC12-B13A-4E51-B264-8B0F080620AC}" type="pres">
      <dgm:prSet presAssocID="{E29B744A-9A12-45BD-880C-2D2F8AF996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543F85C-0337-4D92-8CB1-BF407C542412}" type="pres">
      <dgm:prSet presAssocID="{8D2DAD6C-966D-4B2F-8DFA-753F362B63B4}" presName="spacer" presStyleCnt="0"/>
      <dgm:spPr/>
    </dgm:pt>
    <dgm:pt modelId="{519FCDE5-91C1-46FC-B1E2-E384C1699D6E}" type="pres">
      <dgm:prSet presAssocID="{87AF4934-3CF8-427C-A297-456DE68B740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A4EE5E-CC30-406A-8E77-F6BAD01E5CF8}" type="pres">
      <dgm:prSet presAssocID="{099075B3-E1CC-454D-B136-8AEB7A1EAC26}" presName="spacer" presStyleCnt="0"/>
      <dgm:spPr/>
    </dgm:pt>
    <dgm:pt modelId="{99A582B8-D2DD-4BB5-BC28-5103A24B01A5}" type="pres">
      <dgm:prSet presAssocID="{41EA66CC-0487-4BEF-8E51-C13E82187A4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2D2DA16-35B4-49A9-AB5C-C6AFB11A97AC}" type="presOf" srcId="{87AF4934-3CF8-427C-A297-456DE68B7405}" destId="{519FCDE5-91C1-46FC-B1E2-E384C1699D6E}" srcOrd="0" destOrd="0" presId="urn:microsoft.com/office/officeart/2005/8/layout/vList2"/>
    <dgm:cxn modelId="{FDEC9826-B771-4E25-B2F7-609FC6C4AE23}" type="presOf" srcId="{29977AFB-14B9-437F-9F05-11930B182418}" destId="{4BE1135E-BA43-4FD8-8C7C-643A6709EF17}" srcOrd="0" destOrd="0" presId="urn:microsoft.com/office/officeart/2005/8/layout/vList2"/>
    <dgm:cxn modelId="{29A62D2D-7E70-4DFE-A337-0C60AF921D35}" srcId="{7DAC42F0-04F4-4D7B-97E8-E5C05A19D893}" destId="{87AF4934-3CF8-427C-A297-456DE68B7405}" srcOrd="2" destOrd="0" parTransId="{372A7ED7-4C4D-4954-AB55-F783CE4C0EBA}" sibTransId="{099075B3-E1CC-454D-B136-8AEB7A1EAC26}"/>
    <dgm:cxn modelId="{EBE3CA61-6C6A-4B19-8588-B14056A57C76}" type="presOf" srcId="{41EA66CC-0487-4BEF-8E51-C13E82187A4A}" destId="{99A582B8-D2DD-4BB5-BC28-5103A24B01A5}" srcOrd="0" destOrd="0" presId="urn:microsoft.com/office/officeart/2005/8/layout/vList2"/>
    <dgm:cxn modelId="{447F274A-98B7-45B1-8801-5F39D2691D77}" type="presOf" srcId="{7DAC42F0-04F4-4D7B-97E8-E5C05A19D893}" destId="{1EAD5622-85C0-4450-90F3-AF6DDB9593AC}" srcOrd="0" destOrd="0" presId="urn:microsoft.com/office/officeart/2005/8/layout/vList2"/>
    <dgm:cxn modelId="{C181B46F-8F0D-451F-B38B-6CB97298F16F}" srcId="{7DAC42F0-04F4-4D7B-97E8-E5C05A19D893}" destId="{29977AFB-14B9-437F-9F05-11930B182418}" srcOrd="0" destOrd="0" parTransId="{B963EA19-6958-47BD-893E-879BAF5EF4EE}" sibTransId="{E348683A-E4E4-4451-B091-F4C42A922E67}"/>
    <dgm:cxn modelId="{3589588B-C9CD-4F52-BFEA-A0AA86146E0A}" srcId="{7DAC42F0-04F4-4D7B-97E8-E5C05A19D893}" destId="{E29B744A-9A12-45BD-880C-2D2F8AF9962A}" srcOrd="1" destOrd="0" parTransId="{7E6F9F98-D1D0-4D96-AE7B-619915B9528E}" sibTransId="{8D2DAD6C-966D-4B2F-8DFA-753F362B63B4}"/>
    <dgm:cxn modelId="{8D0F2F97-85AE-45E1-B5E1-E4F9FD4C9EE4}" srcId="{7DAC42F0-04F4-4D7B-97E8-E5C05A19D893}" destId="{41EA66CC-0487-4BEF-8E51-C13E82187A4A}" srcOrd="3" destOrd="0" parTransId="{EDFBC3F6-14F5-4EBF-BE4C-544FE794FB3A}" sibTransId="{EEE8E11D-935E-470C-993B-2756198F3FA6}"/>
    <dgm:cxn modelId="{4DB82BA4-8DC7-44E8-AD29-0A8BA430D7D3}" type="presOf" srcId="{E29B744A-9A12-45BD-880C-2D2F8AF9962A}" destId="{4758BC12-B13A-4E51-B264-8B0F080620AC}" srcOrd="0" destOrd="0" presId="urn:microsoft.com/office/officeart/2005/8/layout/vList2"/>
    <dgm:cxn modelId="{8449FE4C-8C51-4513-97FD-F2F9ED505364}" type="presParOf" srcId="{1EAD5622-85C0-4450-90F3-AF6DDB9593AC}" destId="{4BE1135E-BA43-4FD8-8C7C-643A6709EF17}" srcOrd="0" destOrd="0" presId="urn:microsoft.com/office/officeart/2005/8/layout/vList2"/>
    <dgm:cxn modelId="{D1C34301-64FC-43C4-9120-FD88E95AD5CE}" type="presParOf" srcId="{1EAD5622-85C0-4450-90F3-AF6DDB9593AC}" destId="{A4412966-E3E8-4A8D-B51F-966A513D58A7}" srcOrd="1" destOrd="0" presId="urn:microsoft.com/office/officeart/2005/8/layout/vList2"/>
    <dgm:cxn modelId="{6497770A-017C-4823-8CD4-E6ED7807DE3B}" type="presParOf" srcId="{1EAD5622-85C0-4450-90F3-AF6DDB9593AC}" destId="{4758BC12-B13A-4E51-B264-8B0F080620AC}" srcOrd="2" destOrd="0" presId="urn:microsoft.com/office/officeart/2005/8/layout/vList2"/>
    <dgm:cxn modelId="{D725D514-2355-4A25-BF95-03988A0346F3}" type="presParOf" srcId="{1EAD5622-85C0-4450-90F3-AF6DDB9593AC}" destId="{2543F85C-0337-4D92-8CB1-BF407C542412}" srcOrd="3" destOrd="0" presId="urn:microsoft.com/office/officeart/2005/8/layout/vList2"/>
    <dgm:cxn modelId="{6167D416-06E9-4956-BCF1-F47C9F4A7379}" type="presParOf" srcId="{1EAD5622-85C0-4450-90F3-AF6DDB9593AC}" destId="{519FCDE5-91C1-46FC-B1E2-E384C1699D6E}" srcOrd="4" destOrd="0" presId="urn:microsoft.com/office/officeart/2005/8/layout/vList2"/>
    <dgm:cxn modelId="{7D7DEC5C-FBFC-46F7-8150-63965C9FC908}" type="presParOf" srcId="{1EAD5622-85C0-4450-90F3-AF6DDB9593AC}" destId="{D4A4EE5E-CC30-406A-8E77-F6BAD01E5CF8}" srcOrd="5" destOrd="0" presId="urn:microsoft.com/office/officeart/2005/8/layout/vList2"/>
    <dgm:cxn modelId="{3977D483-0CF9-40E3-AB57-96F1541F5B5F}" type="presParOf" srcId="{1EAD5622-85C0-4450-90F3-AF6DDB9593AC}" destId="{99A582B8-D2DD-4BB5-BC28-5103A24B01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11AF9C-DA00-4282-8DEF-7B857C031C4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B0252FA-E608-4CFF-99A2-8A781AA22182}">
      <dgm:prSet/>
      <dgm:spPr/>
      <dgm:t>
        <a:bodyPr/>
        <a:lstStyle/>
        <a:p>
          <a:r>
            <a:rPr lang="tr-TR" b="1"/>
            <a:t>cat:</a:t>
          </a:r>
          <a:r>
            <a:rPr lang="tr-TR"/>
            <a:t> Dosya içerisinde okuma yapmamızı sağlar yani içeriği görmemizi sağlar.</a:t>
          </a:r>
          <a:endParaRPr lang="en-US"/>
        </a:p>
      </dgm:t>
    </dgm:pt>
    <dgm:pt modelId="{1B2F93D6-FCD6-4F4F-BC0A-64D51CB6925E}" type="parTrans" cxnId="{DE66C432-A696-4F85-B957-4F9A953345BB}">
      <dgm:prSet/>
      <dgm:spPr/>
      <dgm:t>
        <a:bodyPr/>
        <a:lstStyle/>
        <a:p>
          <a:endParaRPr lang="en-US"/>
        </a:p>
      </dgm:t>
    </dgm:pt>
    <dgm:pt modelId="{F568FC8A-C1DF-4A7A-8D9D-1F525C5C64FC}" type="sibTrans" cxnId="{DE66C432-A696-4F85-B957-4F9A953345BB}">
      <dgm:prSet/>
      <dgm:spPr/>
      <dgm:t>
        <a:bodyPr/>
        <a:lstStyle/>
        <a:p>
          <a:endParaRPr lang="en-US"/>
        </a:p>
      </dgm:t>
    </dgm:pt>
    <dgm:pt modelId="{743703D5-2AA6-4670-892A-9B8747A0561D}">
      <dgm:prSet/>
      <dgm:spPr/>
      <dgm:t>
        <a:bodyPr/>
        <a:lstStyle/>
        <a:p>
          <a:r>
            <a:rPr lang="tr-TR" b="1"/>
            <a:t>cat –n:</a:t>
          </a:r>
          <a:r>
            <a:rPr lang="tr-TR"/>
            <a:t> Satır numaraları ile ekrana yazdırılmasını sağlar</a:t>
          </a:r>
          <a:endParaRPr lang="en-US"/>
        </a:p>
      </dgm:t>
    </dgm:pt>
    <dgm:pt modelId="{8C66C765-38BD-45F0-9D11-C5BB6ABA3597}" type="parTrans" cxnId="{9C6D8A91-39DE-4EDB-ABED-C33FA106B225}">
      <dgm:prSet/>
      <dgm:spPr/>
      <dgm:t>
        <a:bodyPr/>
        <a:lstStyle/>
        <a:p>
          <a:endParaRPr lang="en-US"/>
        </a:p>
      </dgm:t>
    </dgm:pt>
    <dgm:pt modelId="{157FBFE9-589B-43E2-BBDD-17387BB231E7}" type="sibTrans" cxnId="{9C6D8A91-39DE-4EDB-ABED-C33FA106B225}">
      <dgm:prSet/>
      <dgm:spPr/>
      <dgm:t>
        <a:bodyPr/>
        <a:lstStyle/>
        <a:p>
          <a:endParaRPr lang="en-US"/>
        </a:p>
      </dgm:t>
    </dgm:pt>
    <dgm:pt modelId="{44620E8A-B701-46AB-BFB9-8B81E785E8AF}">
      <dgm:prSet/>
      <dgm:spPr/>
      <dgm:t>
        <a:bodyPr/>
        <a:lstStyle/>
        <a:p>
          <a:r>
            <a:rPr lang="tr-TR" b="1"/>
            <a:t>cat –E:</a:t>
          </a:r>
          <a:r>
            <a:rPr lang="tr-TR"/>
            <a:t> Satır sonlarını işaretleyerek okuma kolaylığı sağlar.</a:t>
          </a:r>
          <a:endParaRPr lang="en-US"/>
        </a:p>
      </dgm:t>
    </dgm:pt>
    <dgm:pt modelId="{3FC7FC5D-3C1A-4BA1-9DD6-AB8AA970F139}" type="parTrans" cxnId="{48754A0D-52FB-487D-8985-9054133A7D1E}">
      <dgm:prSet/>
      <dgm:spPr/>
      <dgm:t>
        <a:bodyPr/>
        <a:lstStyle/>
        <a:p>
          <a:endParaRPr lang="en-US"/>
        </a:p>
      </dgm:t>
    </dgm:pt>
    <dgm:pt modelId="{FED23D6D-44A8-42E5-9AC9-F85A717445FD}" type="sibTrans" cxnId="{48754A0D-52FB-487D-8985-9054133A7D1E}">
      <dgm:prSet/>
      <dgm:spPr/>
      <dgm:t>
        <a:bodyPr/>
        <a:lstStyle/>
        <a:p>
          <a:endParaRPr lang="en-US"/>
        </a:p>
      </dgm:t>
    </dgm:pt>
    <dgm:pt modelId="{C51373D6-C805-4D3B-818F-A17C85C612C9}">
      <dgm:prSet/>
      <dgm:spPr/>
      <dgm:t>
        <a:bodyPr/>
        <a:lstStyle/>
        <a:p>
          <a:r>
            <a:rPr lang="tr-TR" b="1"/>
            <a:t>tac :</a:t>
          </a:r>
          <a:r>
            <a:rPr lang="tr-TR"/>
            <a:t> Cat ‘in tersine olarak sondan başa ekrana yazdırma yapan komuttur.</a:t>
          </a:r>
          <a:endParaRPr lang="en-US"/>
        </a:p>
      </dgm:t>
    </dgm:pt>
    <dgm:pt modelId="{65063CD0-1486-497A-9B4B-69A547F7E2EA}" type="parTrans" cxnId="{59E45C1B-7849-4D9B-A830-A09E1EB458F5}">
      <dgm:prSet/>
      <dgm:spPr/>
      <dgm:t>
        <a:bodyPr/>
        <a:lstStyle/>
        <a:p>
          <a:endParaRPr lang="en-US"/>
        </a:p>
      </dgm:t>
    </dgm:pt>
    <dgm:pt modelId="{F847915A-7B81-42A4-92E6-A14B451F5049}" type="sibTrans" cxnId="{59E45C1B-7849-4D9B-A830-A09E1EB458F5}">
      <dgm:prSet/>
      <dgm:spPr/>
      <dgm:t>
        <a:bodyPr/>
        <a:lstStyle/>
        <a:p>
          <a:endParaRPr lang="en-US"/>
        </a:p>
      </dgm:t>
    </dgm:pt>
    <dgm:pt modelId="{D931282B-713C-44CE-A0B6-08E014DABCF0}">
      <dgm:prSet/>
      <dgm:spPr/>
      <dgm:t>
        <a:bodyPr/>
        <a:lstStyle/>
        <a:p>
          <a:r>
            <a:rPr lang="tr-TR" b="1"/>
            <a:t>cp:</a:t>
          </a:r>
          <a:r>
            <a:rPr lang="tr-TR"/>
            <a:t> Kopyalamaya yarar.</a:t>
          </a:r>
          <a:endParaRPr lang="en-US"/>
        </a:p>
      </dgm:t>
    </dgm:pt>
    <dgm:pt modelId="{F25CECA6-DB5F-405D-86A1-F3F2C917ACBF}" type="parTrans" cxnId="{676AA625-C5A8-4C3A-A201-4F7C79AB2BEB}">
      <dgm:prSet/>
      <dgm:spPr/>
      <dgm:t>
        <a:bodyPr/>
        <a:lstStyle/>
        <a:p>
          <a:endParaRPr lang="en-US"/>
        </a:p>
      </dgm:t>
    </dgm:pt>
    <dgm:pt modelId="{1FCF0A41-2A18-48FA-A6C9-4CBB2B6A68BF}" type="sibTrans" cxnId="{676AA625-C5A8-4C3A-A201-4F7C79AB2BEB}">
      <dgm:prSet/>
      <dgm:spPr/>
      <dgm:t>
        <a:bodyPr/>
        <a:lstStyle/>
        <a:p>
          <a:endParaRPr lang="en-US"/>
        </a:p>
      </dgm:t>
    </dgm:pt>
    <dgm:pt modelId="{05CD1674-6CD4-4194-B6A3-BE156BDC6860}">
      <dgm:prSet/>
      <dgm:spPr/>
      <dgm:t>
        <a:bodyPr/>
        <a:lstStyle/>
        <a:p>
          <a:r>
            <a:rPr lang="tr-TR" b="1"/>
            <a:t>cp –R:</a:t>
          </a:r>
          <a:r>
            <a:rPr lang="tr-TR"/>
            <a:t> Alt dizinle birlikte kopyalama yapmamızı sağlar yani içi dolu olan bir klasörü kopyalamamızı sağlar. Boş bir klasör kopyalarken ise “-r” parametresi kullanılır.</a:t>
          </a:r>
          <a:endParaRPr lang="en-US"/>
        </a:p>
      </dgm:t>
    </dgm:pt>
    <dgm:pt modelId="{49DE1055-9FE4-403F-89B1-AFA2CAB4BC1C}" type="parTrans" cxnId="{80A017FE-E5B7-4E10-87C3-97E845472FD2}">
      <dgm:prSet/>
      <dgm:spPr/>
      <dgm:t>
        <a:bodyPr/>
        <a:lstStyle/>
        <a:p>
          <a:endParaRPr lang="en-US"/>
        </a:p>
      </dgm:t>
    </dgm:pt>
    <dgm:pt modelId="{BC436B4A-8DB4-44F9-88E8-270E2E2C8E22}" type="sibTrans" cxnId="{80A017FE-E5B7-4E10-87C3-97E845472FD2}">
      <dgm:prSet/>
      <dgm:spPr/>
      <dgm:t>
        <a:bodyPr/>
        <a:lstStyle/>
        <a:p>
          <a:endParaRPr lang="en-US"/>
        </a:p>
      </dgm:t>
    </dgm:pt>
    <dgm:pt modelId="{3439EA50-28EB-46FB-BF55-34093A0BEE30}" type="pres">
      <dgm:prSet presAssocID="{6311AF9C-DA00-4282-8DEF-7B857C031C45}" presName="linear" presStyleCnt="0">
        <dgm:presLayoutVars>
          <dgm:animLvl val="lvl"/>
          <dgm:resizeHandles val="exact"/>
        </dgm:presLayoutVars>
      </dgm:prSet>
      <dgm:spPr/>
    </dgm:pt>
    <dgm:pt modelId="{3AED1D97-A6AA-4B64-9D2D-18446FF272C7}" type="pres">
      <dgm:prSet presAssocID="{FB0252FA-E608-4CFF-99A2-8A781AA2218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A712C8D-DFEF-4D29-926B-D5575A5674C8}" type="pres">
      <dgm:prSet presAssocID="{F568FC8A-C1DF-4A7A-8D9D-1F525C5C64FC}" presName="spacer" presStyleCnt="0"/>
      <dgm:spPr/>
    </dgm:pt>
    <dgm:pt modelId="{D9882D46-34A1-4597-B570-86B8192AC92B}" type="pres">
      <dgm:prSet presAssocID="{743703D5-2AA6-4670-892A-9B8747A0561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646B469-356C-4F76-9200-5C525FEB6A8A}" type="pres">
      <dgm:prSet presAssocID="{157FBFE9-589B-43E2-BBDD-17387BB231E7}" presName="spacer" presStyleCnt="0"/>
      <dgm:spPr/>
    </dgm:pt>
    <dgm:pt modelId="{786BE9AA-6E01-471B-A2F3-C4CFDFC23EF3}" type="pres">
      <dgm:prSet presAssocID="{44620E8A-B701-46AB-BFB9-8B81E785E8A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4A197FF-DD12-402A-BA53-F8B7B4E95341}" type="pres">
      <dgm:prSet presAssocID="{FED23D6D-44A8-42E5-9AC9-F85A717445FD}" presName="spacer" presStyleCnt="0"/>
      <dgm:spPr/>
    </dgm:pt>
    <dgm:pt modelId="{20BB2696-88C4-4C85-930F-4EE170E540B1}" type="pres">
      <dgm:prSet presAssocID="{C51373D6-C805-4D3B-818F-A17C85C612C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92E25B0-0D83-49A9-ABF5-DB6AD091CD31}" type="pres">
      <dgm:prSet presAssocID="{F847915A-7B81-42A4-92E6-A14B451F5049}" presName="spacer" presStyleCnt="0"/>
      <dgm:spPr/>
    </dgm:pt>
    <dgm:pt modelId="{68FE5875-047E-4F8A-91C6-8E4E150C7652}" type="pres">
      <dgm:prSet presAssocID="{D931282B-713C-44CE-A0B6-08E014DABCF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A0FC980-3184-413B-8306-165089CA03CB}" type="pres">
      <dgm:prSet presAssocID="{1FCF0A41-2A18-48FA-A6C9-4CBB2B6A68BF}" presName="spacer" presStyleCnt="0"/>
      <dgm:spPr/>
    </dgm:pt>
    <dgm:pt modelId="{FC20BC04-F22F-4109-8CCF-76255604F5FB}" type="pres">
      <dgm:prSet presAssocID="{05CD1674-6CD4-4194-B6A3-BE156BDC686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99D8403-6945-459E-BF45-30E87AEB0EA4}" type="presOf" srcId="{743703D5-2AA6-4670-892A-9B8747A0561D}" destId="{D9882D46-34A1-4597-B570-86B8192AC92B}" srcOrd="0" destOrd="0" presId="urn:microsoft.com/office/officeart/2005/8/layout/vList2"/>
    <dgm:cxn modelId="{48754A0D-52FB-487D-8985-9054133A7D1E}" srcId="{6311AF9C-DA00-4282-8DEF-7B857C031C45}" destId="{44620E8A-B701-46AB-BFB9-8B81E785E8AF}" srcOrd="2" destOrd="0" parTransId="{3FC7FC5D-3C1A-4BA1-9DD6-AB8AA970F139}" sibTransId="{FED23D6D-44A8-42E5-9AC9-F85A717445FD}"/>
    <dgm:cxn modelId="{59E45C1B-7849-4D9B-A830-A09E1EB458F5}" srcId="{6311AF9C-DA00-4282-8DEF-7B857C031C45}" destId="{C51373D6-C805-4D3B-818F-A17C85C612C9}" srcOrd="3" destOrd="0" parTransId="{65063CD0-1486-497A-9B4B-69A547F7E2EA}" sibTransId="{F847915A-7B81-42A4-92E6-A14B451F5049}"/>
    <dgm:cxn modelId="{676AA625-C5A8-4C3A-A201-4F7C79AB2BEB}" srcId="{6311AF9C-DA00-4282-8DEF-7B857C031C45}" destId="{D931282B-713C-44CE-A0B6-08E014DABCF0}" srcOrd="4" destOrd="0" parTransId="{F25CECA6-DB5F-405D-86A1-F3F2C917ACBF}" sibTransId="{1FCF0A41-2A18-48FA-A6C9-4CBB2B6A68BF}"/>
    <dgm:cxn modelId="{DE66C432-A696-4F85-B957-4F9A953345BB}" srcId="{6311AF9C-DA00-4282-8DEF-7B857C031C45}" destId="{FB0252FA-E608-4CFF-99A2-8A781AA22182}" srcOrd="0" destOrd="0" parTransId="{1B2F93D6-FCD6-4F4F-BC0A-64D51CB6925E}" sibTransId="{F568FC8A-C1DF-4A7A-8D9D-1F525C5C64FC}"/>
    <dgm:cxn modelId="{7D19755B-EB90-41AB-A22A-872E21D4DB34}" type="presOf" srcId="{6311AF9C-DA00-4282-8DEF-7B857C031C45}" destId="{3439EA50-28EB-46FB-BF55-34093A0BEE30}" srcOrd="0" destOrd="0" presId="urn:microsoft.com/office/officeart/2005/8/layout/vList2"/>
    <dgm:cxn modelId="{2F0AE645-5502-47E7-B5DF-772546972B08}" type="presOf" srcId="{D931282B-713C-44CE-A0B6-08E014DABCF0}" destId="{68FE5875-047E-4F8A-91C6-8E4E150C7652}" srcOrd="0" destOrd="0" presId="urn:microsoft.com/office/officeart/2005/8/layout/vList2"/>
    <dgm:cxn modelId="{9C6D8A91-39DE-4EDB-ABED-C33FA106B225}" srcId="{6311AF9C-DA00-4282-8DEF-7B857C031C45}" destId="{743703D5-2AA6-4670-892A-9B8747A0561D}" srcOrd="1" destOrd="0" parTransId="{8C66C765-38BD-45F0-9D11-C5BB6ABA3597}" sibTransId="{157FBFE9-589B-43E2-BBDD-17387BB231E7}"/>
    <dgm:cxn modelId="{70776595-C5CD-4A3D-94CD-EC07D842C7FA}" type="presOf" srcId="{FB0252FA-E608-4CFF-99A2-8A781AA22182}" destId="{3AED1D97-A6AA-4B64-9D2D-18446FF272C7}" srcOrd="0" destOrd="0" presId="urn:microsoft.com/office/officeart/2005/8/layout/vList2"/>
    <dgm:cxn modelId="{7FF80EB0-5C49-464C-9FFA-F52EF58BF8D4}" type="presOf" srcId="{44620E8A-B701-46AB-BFB9-8B81E785E8AF}" destId="{786BE9AA-6E01-471B-A2F3-C4CFDFC23EF3}" srcOrd="0" destOrd="0" presId="urn:microsoft.com/office/officeart/2005/8/layout/vList2"/>
    <dgm:cxn modelId="{AB7A77F2-137F-443E-810D-4936BEA2BD13}" type="presOf" srcId="{05CD1674-6CD4-4194-B6A3-BE156BDC6860}" destId="{FC20BC04-F22F-4109-8CCF-76255604F5FB}" srcOrd="0" destOrd="0" presId="urn:microsoft.com/office/officeart/2005/8/layout/vList2"/>
    <dgm:cxn modelId="{007ABCF4-A805-46E6-B129-5E505DA73433}" type="presOf" srcId="{C51373D6-C805-4D3B-818F-A17C85C612C9}" destId="{20BB2696-88C4-4C85-930F-4EE170E540B1}" srcOrd="0" destOrd="0" presId="urn:microsoft.com/office/officeart/2005/8/layout/vList2"/>
    <dgm:cxn modelId="{80A017FE-E5B7-4E10-87C3-97E845472FD2}" srcId="{6311AF9C-DA00-4282-8DEF-7B857C031C45}" destId="{05CD1674-6CD4-4194-B6A3-BE156BDC6860}" srcOrd="5" destOrd="0" parTransId="{49DE1055-9FE4-403F-89B1-AFA2CAB4BC1C}" sibTransId="{BC436B4A-8DB4-44F9-88E8-270E2E2C8E22}"/>
    <dgm:cxn modelId="{B2630DC0-9D6E-4141-999E-981727CCBB09}" type="presParOf" srcId="{3439EA50-28EB-46FB-BF55-34093A0BEE30}" destId="{3AED1D97-A6AA-4B64-9D2D-18446FF272C7}" srcOrd="0" destOrd="0" presId="urn:microsoft.com/office/officeart/2005/8/layout/vList2"/>
    <dgm:cxn modelId="{E50F16D0-0FF4-4E0E-923B-32C07FC41710}" type="presParOf" srcId="{3439EA50-28EB-46FB-BF55-34093A0BEE30}" destId="{DA712C8D-DFEF-4D29-926B-D5575A5674C8}" srcOrd="1" destOrd="0" presId="urn:microsoft.com/office/officeart/2005/8/layout/vList2"/>
    <dgm:cxn modelId="{DF1228CC-C3D1-4471-B78E-D352B28F745F}" type="presParOf" srcId="{3439EA50-28EB-46FB-BF55-34093A0BEE30}" destId="{D9882D46-34A1-4597-B570-86B8192AC92B}" srcOrd="2" destOrd="0" presId="urn:microsoft.com/office/officeart/2005/8/layout/vList2"/>
    <dgm:cxn modelId="{175F0A9E-1843-454E-BE83-6B491CE22970}" type="presParOf" srcId="{3439EA50-28EB-46FB-BF55-34093A0BEE30}" destId="{A646B469-356C-4F76-9200-5C525FEB6A8A}" srcOrd="3" destOrd="0" presId="urn:microsoft.com/office/officeart/2005/8/layout/vList2"/>
    <dgm:cxn modelId="{3779CE88-312E-4CE7-B087-7F1FE2EF4ADE}" type="presParOf" srcId="{3439EA50-28EB-46FB-BF55-34093A0BEE30}" destId="{786BE9AA-6E01-471B-A2F3-C4CFDFC23EF3}" srcOrd="4" destOrd="0" presId="urn:microsoft.com/office/officeart/2005/8/layout/vList2"/>
    <dgm:cxn modelId="{8DD3143C-A797-4145-B0D5-04501386C5D0}" type="presParOf" srcId="{3439EA50-28EB-46FB-BF55-34093A0BEE30}" destId="{04A197FF-DD12-402A-BA53-F8B7B4E95341}" srcOrd="5" destOrd="0" presId="urn:microsoft.com/office/officeart/2005/8/layout/vList2"/>
    <dgm:cxn modelId="{B16E3885-1495-4B6E-A1BA-7135793272FA}" type="presParOf" srcId="{3439EA50-28EB-46FB-BF55-34093A0BEE30}" destId="{20BB2696-88C4-4C85-930F-4EE170E540B1}" srcOrd="6" destOrd="0" presId="urn:microsoft.com/office/officeart/2005/8/layout/vList2"/>
    <dgm:cxn modelId="{E942C4DA-5EBA-45E8-A6CF-8A15199052AD}" type="presParOf" srcId="{3439EA50-28EB-46FB-BF55-34093A0BEE30}" destId="{092E25B0-0D83-49A9-ABF5-DB6AD091CD31}" srcOrd="7" destOrd="0" presId="urn:microsoft.com/office/officeart/2005/8/layout/vList2"/>
    <dgm:cxn modelId="{07CD5B57-A0AA-4D2B-9030-F21DAEE70415}" type="presParOf" srcId="{3439EA50-28EB-46FB-BF55-34093A0BEE30}" destId="{68FE5875-047E-4F8A-91C6-8E4E150C7652}" srcOrd="8" destOrd="0" presId="urn:microsoft.com/office/officeart/2005/8/layout/vList2"/>
    <dgm:cxn modelId="{8A0DFA6A-CC55-4581-8153-7168A0D34E34}" type="presParOf" srcId="{3439EA50-28EB-46FB-BF55-34093A0BEE30}" destId="{8A0FC980-3184-413B-8306-165089CA03CB}" srcOrd="9" destOrd="0" presId="urn:microsoft.com/office/officeart/2005/8/layout/vList2"/>
    <dgm:cxn modelId="{44B0A8BB-0AC5-45D4-8315-E0984FC9876E}" type="presParOf" srcId="{3439EA50-28EB-46FB-BF55-34093A0BEE30}" destId="{FC20BC04-F22F-4109-8CCF-76255604F5F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091C52-031E-40DB-B569-045C7F68A8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FA77E4E-8613-4FCD-80FA-A27B286A7DBE}">
      <dgm:prSet/>
      <dgm:spPr/>
      <dgm:t>
        <a:bodyPr/>
        <a:lstStyle/>
        <a:p>
          <a:r>
            <a:rPr lang="tr-TR" b="1"/>
            <a:t>mv:</a:t>
          </a:r>
          <a:r>
            <a:rPr lang="tr-TR"/>
            <a:t> Dosya ve klasörleri taşımak için veya yeniden adlandırmak için kullanılır.”-f” parametresi ile kaynak dosya hedef üzerine hiçbir şey sorulmaksızın kopyalanır.</a:t>
          </a:r>
          <a:endParaRPr lang="en-US"/>
        </a:p>
      </dgm:t>
    </dgm:pt>
    <dgm:pt modelId="{8802D3E9-A04F-420D-82BA-58DF10BEF9DF}" type="parTrans" cxnId="{A2E2E72F-89A0-4DDA-9C6A-E2AB4EC82447}">
      <dgm:prSet/>
      <dgm:spPr/>
      <dgm:t>
        <a:bodyPr/>
        <a:lstStyle/>
        <a:p>
          <a:endParaRPr lang="en-US"/>
        </a:p>
      </dgm:t>
    </dgm:pt>
    <dgm:pt modelId="{2FAD3973-8644-40D7-AF5A-F817ADC3E39F}" type="sibTrans" cxnId="{A2E2E72F-89A0-4DDA-9C6A-E2AB4EC82447}">
      <dgm:prSet/>
      <dgm:spPr/>
      <dgm:t>
        <a:bodyPr/>
        <a:lstStyle/>
        <a:p>
          <a:endParaRPr lang="en-US"/>
        </a:p>
      </dgm:t>
    </dgm:pt>
    <dgm:pt modelId="{5DAA0CAA-2434-4217-995F-32B36DFE7AB1}">
      <dgm:prSet/>
      <dgm:spPr/>
      <dgm:t>
        <a:bodyPr/>
        <a:lstStyle/>
        <a:p>
          <a:r>
            <a:rPr lang="tr-TR" b="1"/>
            <a:t>head:</a:t>
          </a:r>
          <a:r>
            <a:rPr lang="tr-TR"/>
            <a:t> Verilen dosyanın varsayılan ilk 10 satırını görmemizi sağlar.”-n” parametresi ile istenen satır sayısını da görebiliriz.</a:t>
          </a:r>
          <a:endParaRPr lang="en-US"/>
        </a:p>
      </dgm:t>
    </dgm:pt>
    <dgm:pt modelId="{D5CDA6A1-FE8B-415D-A914-71DB2032F10D}" type="parTrans" cxnId="{A939C9A6-64C4-4868-B1D7-CD164B423EF6}">
      <dgm:prSet/>
      <dgm:spPr/>
      <dgm:t>
        <a:bodyPr/>
        <a:lstStyle/>
        <a:p>
          <a:endParaRPr lang="en-US"/>
        </a:p>
      </dgm:t>
    </dgm:pt>
    <dgm:pt modelId="{1CC9A76D-2A73-447F-882F-3B03DE899678}" type="sibTrans" cxnId="{A939C9A6-64C4-4868-B1D7-CD164B423EF6}">
      <dgm:prSet/>
      <dgm:spPr/>
      <dgm:t>
        <a:bodyPr/>
        <a:lstStyle/>
        <a:p>
          <a:endParaRPr lang="en-US"/>
        </a:p>
      </dgm:t>
    </dgm:pt>
    <dgm:pt modelId="{EF0CEE4B-47C4-4122-8F91-73544A8FC350}" type="pres">
      <dgm:prSet presAssocID="{EB091C52-031E-40DB-B569-045C7F68A84B}" presName="linear" presStyleCnt="0">
        <dgm:presLayoutVars>
          <dgm:animLvl val="lvl"/>
          <dgm:resizeHandles val="exact"/>
        </dgm:presLayoutVars>
      </dgm:prSet>
      <dgm:spPr/>
    </dgm:pt>
    <dgm:pt modelId="{37A5C075-BFAA-4C1A-ADF5-FF40F36826F9}" type="pres">
      <dgm:prSet presAssocID="{5FA77E4E-8613-4FCD-80FA-A27B286A7DB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20166D-DD19-4E59-AA1F-5F470BD610F1}" type="pres">
      <dgm:prSet presAssocID="{2FAD3973-8644-40D7-AF5A-F817ADC3E39F}" presName="spacer" presStyleCnt="0"/>
      <dgm:spPr/>
    </dgm:pt>
    <dgm:pt modelId="{A07FB6B0-46F9-4809-BBEF-A96A31D86AE6}" type="pres">
      <dgm:prSet presAssocID="{5DAA0CAA-2434-4217-995F-32B36DFE7AB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825ED1E-4F0D-4992-B935-913267FA0AD4}" type="presOf" srcId="{EB091C52-031E-40DB-B569-045C7F68A84B}" destId="{EF0CEE4B-47C4-4122-8F91-73544A8FC350}" srcOrd="0" destOrd="0" presId="urn:microsoft.com/office/officeart/2005/8/layout/vList2"/>
    <dgm:cxn modelId="{A2E2E72F-89A0-4DDA-9C6A-E2AB4EC82447}" srcId="{EB091C52-031E-40DB-B569-045C7F68A84B}" destId="{5FA77E4E-8613-4FCD-80FA-A27B286A7DBE}" srcOrd="0" destOrd="0" parTransId="{8802D3E9-A04F-420D-82BA-58DF10BEF9DF}" sibTransId="{2FAD3973-8644-40D7-AF5A-F817ADC3E39F}"/>
    <dgm:cxn modelId="{3B456BA6-A27F-4E6F-8DE1-2D4B2113EDD1}" type="presOf" srcId="{5DAA0CAA-2434-4217-995F-32B36DFE7AB1}" destId="{A07FB6B0-46F9-4809-BBEF-A96A31D86AE6}" srcOrd="0" destOrd="0" presId="urn:microsoft.com/office/officeart/2005/8/layout/vList2"/>
    <dgm:cxn modelId="{A939C9A6-64C4-4868-B1D7-CD164B423EF6}" srcId="{EB091C52-031E-40DB-B569-045C7F68A84B}" destId="{5DAA0CAA-2434-4217-995F-32B36DFE7AB1}" srcOrd="1" destOrd="0" parTransId="{D5CDA6A1-FE8B-415D-A914-71DB2032F10D}" sibTransId="{1CC9A76D-2A73-447F-882F-3B03DE899678}"/>
    <dgm:cxn modelId="{3183AFC4-A216-46A8-85C3-8B843AB677E4}" type="presOf" srcId="{5FA77E4E-8613-4FCD-80FA-A27B286A7DBE}" destId="{37A5C075-BFAA-4C1A-ADF5-FF40F36826F9}" srcOrd="0" destOrd="0" presId="urn:microsoft.com/office/officeart/2005/8/layout/vList2"/>
    <dgm:cxn modelId="{1BB49ADC-2191-4F29-89F4-21304C890B77}" type="presParOf" srcId="{EF0CEE4B-47C4-4122-8F91-73544A8FC350}" destId="{37A5C075-BFAA-4C1A-ADF5-FF40F36826F9}" srcOrd="0" destOrd="0" presId="urn:microsoft.com/office/officeart/2005/8/layout/vList2"/>
    <dgm:cxn modelId="{44B5B71D-1CBD-4464-A586-13F9799B887A}" type="presParOf" srcId="{EF0CEE4B-47C4-4122-8F91-73544A8FC350}" destId="{B220166D-DD19-4E59-AA1F-5F470BD610F1}" srcOrd="1" destOrd="0" presId="urn:microsoft.com/office/officeart/2005/8/layout/vList2"/>
    <dgm:cxn modelId="{6B89A875-FEF5-4070-8032-AA1CB93A6E97}" type="presParOf" srcId="{EF0CEE4B-47C4-4122-8F91-73544A8FC350}" destId="{A07FB6B0-46F9-4809-BBEF-A96A31D86AE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9D19A-5F05-4A62-BE12-37E4907FCC96}">
      <dsp:nvSpPr>
        <dsp:cNvPr id="0" name=""/>
        <dsp:cNvSpPr/>
      </dsp:nvSpPr>
      <dsp:spPr>
        <a:xfrm>
          <a:off x="0" y="34458"/>
          <a:ext cx="5029199" cy="1551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b="1" kern="1200"/>
            <a:t>“$”</a:t>
          </a:r>
          <a:r>
            <a:rPr lang="tr-TR" sz="3900" kern="1200"/>
            <a:t> :kullanıcı olduğunuzu gösterir.</a:t>
          </a:r>
          <a:endParaRPr lang="en-US" sz="3900" kern="1200"/>
        </a:p>
      </dsp:txBody>
      <dsp:txXfrm>
        <a:off x="75734" y="110192"/>
        <a:ext cx="4877731" cy="1399952"/>
      </dsp:txXfrm>
    </dsp:sp>
    <dsp:sp modelId="{695EDB1E-3D7F-4910-809B-DB8F3407883F}">
      <dsp:nvSpPr>
        <dsp:cNvPr id="0" name=""/>
        <dsp:cNvSpPr/>
      </dsp:nvSpPr>
      <dsp:spPr>
        <a:xfrm>
          <a:off x="0" y="1698198"/>
          <a:ext cx="5029199" cy="15514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b="1" kern="1200"/>
            <a:t>“#”</a:t>
          </a:r>
          <a:r>
            <a:rPr lang="tr-TR" sz="3900" kern="1200"/>
            <a:t>: root admin olduğunu gösterir.</a:t>
          </a:r>
          <a:endParaRPr lang="en-US" sz="3900" kern="1200"/>
        </a:p>
      </dsp:txBody>
      <dsp:txXfrm>
        <a:off x="75734" y="1773932"/>
        <a:ext cx="4877731" cy="1399952"/>
      </dsp:txXfrm>
    </dsp:sp>
    <dsp:sp modelId="{C88D6231-35A2-464D-A1A0-D8042AD28C69}">
      <dsp:nvSpPr>
        <dsp:cNvPr id="0" name=""/>
        <dsp:cNvSpPr/>
      </dsp:nvSpPr>
      <dsp:spPr>
        <a:xfrm>
          <a:off x="0" y="3361939"/>
          <a:ext cx="5029199" cy="15514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900" b="1" kern="1200"/>
            <a:t>“~”</a:t>
          </a:r>
          <a:r>
            <a:rPr lang="tr-TR" sz="3900" kern="1200"/>
            <a:t>:kullanıcının home dizinini ifade eder.</a:t>
          </a:r>
          <a:endParaRPr lang="en-US" sz="3900" kern="1200"/>
        </a:p>
      </dsp:txBody>
      <dsp:txXfrm>
        <a:off x="75734" y="3437673"/>
        <a:ext cx="4877731" cy="1399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18E15-78E3-418F-8B10-04D6D5FB163C}">
      <dsp:nvSpPr>
        <dsp:cNvPr id="0" name=""/>
        <dsp:cNvSpPr/>
      </dsp:nvSpPr>
      <dsp:spPr>
        <a:xfrm>
          <a:off x="0" y="54078"/>
          <a:ext cx="5115491" cy="9149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uname –a	:</a:t>
          </a:r>
          <a:r>
            <a:rPr lang="tr-TR" sz="2300" kern="1200"/>
            <a:t> İşletim sistemi hakkında bilgi almamızı sağlar.</a:t>
          </a:r>
          <a:endParaRPr lang="en-US" sz="2300" kern="1200"/>
        </a:p>
      </dsp:txBody>
      <dsp:txXfrm>
        <a:off x="44664" y="98742"/>
        <a:ext cx="5026163" cy="825612"/>
      </dsp:txXfrm>
    </dsp:sp>
    <dsp:sp modelId="{4CDD0AD1-C66D-43D5-9A2E-C59832DD628F}">
      <dsp:nvSpPr>
        <dsp:cNvPr id="0" name=""/>
        <dsp:cNvSpPr/>
      </dsp:nvSpPr>
      <dsp:spPr>
        <a:xfrm>
          <a:off x="0" y="1035258"/>
          <a:ext cx="5115491" cy="91494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history 	:</a:t>
          </a:r>
          <a:r>
            <a:rPr lang="tr-TR" sz="2300" kern="1200"/>
            <a:t> Terminal geçmişini gösterir.</a:t>
          </a:r>
          <a:endParaRPr lang="en-US" sz="2300" kern="1200"/>
        </a:p>
      </dsp:txBody>
      <dsp:txXfrm>
        <a:off x="44664" y="1079922"/>
        <a:ext cx="5026163" cy="825612"/>
      </dsp:txXfrm>
    </dsp:sp>
    <dsp:sp modelId="{58114FCA-9B54-418F-B662-E15CAF83894C}">
      <dsp:nvSpPr>
        <dsp:cNvPr id="0" name=""/>
        <dsp:cNvSpPr/>
      </dsp:nvSpPr>
      <dsp:spPr>
        <a:xfrm>
          <a:off x="0" y="2016438"/>
          <a:ext cx="5115491" cy="9149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ls –l		: </a:t>
          </a:r>
          <a:r>
            <a:rPr lang="tr-TR" sz="2300" kern="1200"/>
            <a:t>Aktif klasördeki dosya ve klasörün özelliklerini gösterir.</a:t>
          </a:r>
          <a:endParaRPr lang="en-US" sz="2300" kern="1200"/>
        </a:p>
      </dsp:txBody>
      <dsp:txXfrm>
        <a:off x="44664" y="2061102"/>
        <a:ext cx="5026163" cy="825612"/>
      </dsp:txXfrm>
    </dsp:sp>
    <dsp:sp modelId="{7928FC0C-C593-4F3C-83FC-2D6959EF2F8D}">
      <dsp:nvSpPr>
        <dsp:cNvPr id="0" name=""/>
        <dsp:cNvSpPr/>
      </dsp:nvSpPr>
      <dsp:spPr>
        <a:xfrm>
          <a:off x="0" y="2997619"/>
          <a:ext cx="5115491" cy="91494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ls –a		:</a:t>
          </a:r>
          <a:r>
            <a:rPr lang="tr-TR" sz="2300" kern="1200"/>
            <a:t> Aktif klasördeki gizli dosyaları gösterir.</a:t>
          </a:r>
          <a:endParaRPr lang="en-US" sz="2300" kern="1200"/>
        </a:p>
      </dsp:txBody>
      <dsp:txXfrm>
        <a:off x="44664" y="3042283"/>
        <a:ext cx="5026163" cy="825612"/>
      </dsp:txXfrm>
    </dsp:sp>
    <dsp:sp modelId="{B01F788D-FF18-4D6A-9F39-46B89FC93A72}">
      <dsp:nvSpPr>
        <dsp:cNvPr id="0" name=""/>
        <dsp:cNvSpPr/>
      </dsp:nvSpPr>
      <dsp:spPr>
        <a:xfrm>
          <a:off x="0" y="3978799"/>
          <a:ext cx="5115491" cy="9149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kern="1200"/>
            <a:t>ls –la	:</a:t>
          </a:r>
          <a:r>
            <a:rPr lang="tr-TR" sz="2300" kern="1200"/>
            <a:t> Aktif dosya ve klasörleri listelememizi sağlar.</a:t>
          </a:r>
          <a:endParaRPr lang="en-US" sz="2300" kern="1200"/>
        </a:p>
      </dsp:txBody>
      <dsp:txXfrm>
        <a:off x="44664" y="4023463"/>
        <a:ext cx="5026163" cy="8256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1135E-BA43-4FD8-8C7C-643A6709EF17}">
      <dsp:nvSpPr>
        <dsp:cNvPr id="0" name=""/>
        <dsp:cNvSpPr/>
      </dsp:nvSpPr>
      <dsp:spPr>
        <a:xfrm>
          <a:off x="0" y="137328"/>
          <a:ext cx="5115491" cy="1133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/>
            <a:t>mkdir –p:</a:t>
          </a:r>
          <a:r>
            <a:rPr lang="tr-TR" sz="1600" kern="1200"/>
            <a:t> Oluşturulan klasörün üst klasörlerini de oluşturur.</a:t>
          </a:r>
          <a:endParaRPr lang="en-US" sz="1600" kern="1200"/>
        </a:p>
      </dsp:txBody>
      <dsp:txXfrm>
        <a:off x="55344" y="192672"/>
        <a:ext cx="5004803" cy="1023042"/>
      </dsp:txXfrm>
    </dsp:sp>
    <dsp:sp modelId="{4758BC12-B13A-4E51-B264-8B0F080620AC}">
      <dsp:nvSpPr>
        <dsp:cNvPr id="0" name=""/>
        <dsp:cNvSpPr/>
      </dsp:nvSpPr>
      <dsp:spPr>
        <a:xfrm>
          <a:off x="0" y="1317139"/>
          <a:ext cx="5115491" cy="11337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/>
            <a:t>rm:</a:t>
          </a:r>
          <a:r>
            <a:rPr lang="tr-TR" sz="1600" kern="1200"/>
            <a:t> Dosya ve klasör silmek için kullanılır. Dizin dolu iken silme işlemi yapmaz.</a:t>
          </a:r>
          <a:endParaRPr lang="en-US" sz="1600" kern="1200"/>
        </a:p>
      </dsp:txBody>
      <dsp:txXfrm>
        <a:off x="55344" y="1372483"/>
        <a:ext cx="5004803" cy="1023042"/>
      </dsp:txXfrm>
    </dsp:sp>
    <dsp:sp modelId="{519FCDE5-91C1-46FC-B1E2-E384C1699D6E}">
      <dsp:nvSpPr>
        <dsp:cNvPr id="0" name=""/>
        <dsp:cNvSpPr/>
      </dsp:nvSpPr>
      <dsp:spPr>
        <a:xfrm>
          <a:off x="0" y="2496949"/>
          <a:ext cx="5115491" cy="11337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/>
            <a:t>rm –rf: </a:t>
          </a:r>
          <a:r>
            <a:rPr lang="tr-TR" sz="1600" kern="1200"/>
            <a:t>Zorla siler dizin dolu olsa da olmasa da silme işlemini gerçekleştirir ve tehlikelidir çünkü sebebi terminalde silinen bir verinin veya bir şeyin geri dönüşüm kutusu benzeri bir yerde tutulmamasıdır</a:t>
          </a:r>
          <a:endParaRPr lang="en-US" sz="1600" kern="1200"/>
        </a:p>
      </dsp:txBody>
      <dsp:txXfrm>
        <a:off x="55344" y="2552293"/>
        <a:ext cx="5004803" cy="1023042"/>
      </dsp:txXfrm>
    </dsp:sp>
    <dsp:sp modelId="{99A582B8-D2DD-4BB5-BC28-5103A24B01A5}">
      <dsp:nvSpPr>
        <dsp:cNvPr id="0" name=""/>
        <dsp:cNvSpPr/>
      </dsp:nvSpPr>
      <dsp:spPr>
        <a:xfrm>
          <a:off x="0" y="3676759"/>
          <a:ext cx="5115491" cy="11337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b="1" kern="1200"/>
            <a:t>rmdir:</a:t>
          </a:r>
          <a:r>
            <a:rPr lang="tr-TR" sz="1600" kern="1200"/>
            <a:t> İçi boş klasör siler.</a:t>
          </a:r>
          <a:endParaRPr lang="en-US" sz="1600" kern="1200"/>
        </a:p>
      </dsp:txBody>
      <dsp:txXfrm>
        <a:off x="55344" y="3732103"/>
        <a:ext cx="5004803" cy="10230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ED1D97-A6AA-4B64-9D2D-18446FF272C7}">
      <dsp:nvSpPr>
        <dsp:cNvPr id="0" name=""/>
        <dsp:cNvSpPr/>
      </dsp:nvSpPr>
      <dsp:spPr>
        <a:xfrm>
          <a:off x="0" y="23602"/>
          <a:ext cx="5115491" cy="7831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cat:</a:t>
          </a:r>
          <a:r>
            <a:rPr lang="tr-TR" sz="1400" kern="1200"/>
            <a:t> Dosya içerisinde okuma yapmamızı sağlar yani içeriği görmemizi sağlar.</a:t>
          </a:r>
          <a:endParaRPr lang="en-US" sz="1400" kern="1200"/>
        </a:p>
      </dsp:txBody>
      <dsp:txXfrm>
        <a:off x="38231" y="61833"/>
        <a:ext cx="5039029" cy="706706"/>
      </dsp:txXfrm>
    </dsp:sp>
    <dsp:sp modelId="{D9882D46-34A1-4597-B570-86B8192AC92B}">
      <dsp:nvSpPr>
        <dsp:cNvPr id="0" name=""/>
        <dsp:cNvSpPr/>
      </dsp:nvSpPr>
      <dsp:spPr>
        <a:xfrm>
          <a:off x="0" y="847091"/>
          <a:ext cx="5115491" cy="783168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cat –n:</a:t>
          </a:r>
          <a:r>
            <a:rPr lang="tr-TR" sz="1400" kern="1200"/>
            <a:t> Satır numaraları ile ekrana yazdırılmasını sağlar</a:t>
          </a:r>
          <a:endParaRPr lang="en-US" sz="1400" kern="1200"/>
        </a:p>
      </dsp:txBody>
      <dsp:txXfrm>
        <a:off x="38231" y="885322"/>
        <a:ext cx="5039029" cy="706706"/>
      </dsp:txXfrm>
    </dsp:sp>
    <dsp:sp modelId="{786BE9AA-6E01-471B-A2F3-C4CFDFC23EF3}">
      <dsp:nvSpPr>
        <dsp:cNvPr id="0" name=""/>
        <dsp:cNvSpPr/>
      </dsp:nvSpPr>
      <dsp:spPr>
        <a:xfrm>
          <a:off x="0" y="1670580"/>
          <a:ext cx="5115491" cy="783168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cat –E:</a:t>
          </a:r>
          <a:r>
            <a:rPr lang="tr-TR" sz="1400" kern="1200"/>
            <a:t> Satır sonlarını işaretleyerek okuma kolaylığı sağlar.</a:t>
          </a:r>
          <a:endParaRPr lang="en-US" sz="1400" kern="1200"/>
        </a:p>
      </dsp:txBody>
      <dsp:txXfrm>
        <a:off x="38231" y="1708811"/>
        <a:ext cx="5039029" cy="706706"/>
      </dsp:txXfrm>
    </dsp:sp>
    <dsp:sp modelId="{20BB2696-88C4-4C85-930F-4EE170E540B1}">
      <dsp:nvSpPr>
        <dsp:cNvPr id="0" name=""/>
        <dsp:cNvSpPr/>
      </dsp:nvSpPr>
      <dsp:spPr>
        <a:xfrm>
          <a:off x="0" y="2494069"/>
          <a:ext cx="5115491" cy="783168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tac :</a:t>
          </a:r>
          <a:r>
            <a:rPr lang="tr-TR" sz="1400" kern="1200"/>
            <a:t> Cat ‘in tersine olarak sondan başa ekrana yazdırma yapan komuttur.</a:t>
          </a:r>
          <a:endParaRPr lang="en-US" sz="1400" kern="1200"/>
        </a:p>
      </dsp:txBody>
      <dsp:txXfrm>
        <a:off x="38231" y="2532300"/>
        <a:ext cx="5039029" cy="706706"/>
      </dsp:txXfrm>
    </dsp:sp>
    <dsp:sp modelId="{68FE5875-047E-4F8A-91C6-8E4E150C7652}">
      <dsp:nvSpPr>
        <dsp:cNvPr id="0" name=""/>
        <dsp:cNvSpPr/>
      </dsp:nvSpPr>
      <dsp:spPr>
        <a:xfrm>
          <a:off x="0" y="3317557"/>
          <a:ext cx="5115491" cy="783168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cp:</a:t>
          </a:r>
          <a:r>
            <a:rPr lang="tr-TR" sz="1400" kern="1200"/>
            <a:t> Kopyalamaya yarar.</a:t>
          </a:r>
          <a:endParaRPr lang="en-US" sz="1400" kern="1200"/>
        </a:p>
      </dsp:txBody>
      <dsp:txXfrm>
        <a:off x="38231" y="3355788"/>
        <a:ext cx="5039029" cy="706706"/>
      </dsp:txXfrm>
    </dsp:sp>
    <dsp:sp modelId="{FC20BC04-F22F-4109-8CCF-76255604F5FB}">
      <dsp:nvSpPr>
        <dsp:cNvPr id="0" name=""/>
        <dsp:cNvSpPr/>
      </dsp:nvSpPr>
      <dsp:spPr>
        <a:xfrm>
          <a:off x="0" y="4141046"/>
          <a:ext cx="5115491" cy="78316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/>
            <a:t>cp –R:</a:t>
          </a:r>
          <a:r>
            <a:rPr lang="tr-TR" sz="1400" kern="1200"/>
            <a:t> Alt dizinle birlikte kopyalama yapmamızı sağlar yani içi dolu olan bir klasörü kopyalamamızı sağlar. Boş bir klasör kopyalarken ise “-r” parametresi kullanılır.</a:t>
          </a:r>
          <a:endParaRPr lang="en-US" sz="1400" kern="1200"/>
        </a:p>
      </dsp:txBody>
      <dsp:txXfrm>
        <a:off x="38231" y="4179277"/>
        <a:ext cx="5039029" cy="7067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C075-BFAA-4C1A-ADF5-FF40F36826F9}">
      <dsp:nvSpPr>
        <dsp:cNvPr id="0" name=""/>
        <dsp:cNvSpPr/>
      </dsp:nvSpPr>
      <dsp:spPr>
        <a:xfrm>
          <a:off x="0" y="185388"/>
          <a:ext cx="5115491" cy="225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kern="1200"/>
            <a:t>mv:</a:t>
          </a:r>
          <a:r>
            <a:rPr lang="tr-TR" sz="2600" kern="1200"/>
            <a:t> Dosya ve klasörleri taşımak için veya yeniden adlandırmak için kullanılır.”-f” parametresi ile kaynak dosya hedef üzerine hiçbir şey sorulmaksızın kopyalanır.</a:t>
          </a:r>
          <a:endParaRPr lang="en-US" sz="2600" kern="1200"/>
        </a:p>
      </dsp:txBody>
      <dsp:txXfrm>
        <a:off x="109889" y="295277"/>
        <a:ext cx="4895713" cy="2031302"/>
      </dsp:txXfrm>
    </dsp:sp>
    <dsp:sp modelId="{A07FB6B0-46F9-4809-BBEF-A96A31D86AE6}">
      <dsp:nvSpPr>
        <dsp:cNvPr id="0" name=""/>
        <dsp:cNvSpPr/>
      </dsp:nvSpPr>
      <dsp:spPr>
        <a:xfrm>
          <a:off x="0" y="2511349"/>
          <a:ext cx="5115491" cy="22510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kern="1200"/>
            <a:t>head:</a:t>
          </a:r>
          <a:r>
            <a:rPr lang="tr-TR" sz="2600" kern="1200"/>
            <a:t> Verilen dosyanın varsayılan ilk 10 satırını görmemizi sağlar.”-n” parametresi ile istenen satır sayısını da görebiliriz.</a:t>
          </a:r>
          <a:endParaRPr lang="en-US" sz="2600" kern="1200"/>
        </a:p>
      </dsp:txBody>
      <dsp:txXfrm>
        <a:off x="109889" y="2621238"/>
        <a:ext cx="4895713" cy="2031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CA337-9931-4875-BF8F-FB00780EFA77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8C7DB-7E75-479C-9447-FB666357B7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4770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gataycebi.com/linux/file_system/file_system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2024 yılı itibari ile 5.4 milyar insan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8C7DB-7E75-479C-9447-FB666357B7B3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1021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tr-TR" dirty="0"/>
            </a:b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C7DB-7E75-479C-9447-FB666357B7B3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195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tr-TR" dirty="0"/>
            </a:br>
            <a:r>
              <a:rPr lang="tr-TR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SNMP (Simple Network Management Protocol), ağ cihazlarını izlemek, yönetmek ve teşhis etmek için kullanılan bir ağ yönetim protokolüdür. SNMP, ağdaki cihazlar arasında bilgi alışverişi yapmak için standartlaştırılmış bir iletişim protokolüdür.</a:t>
            </a:r>
            <a:endParaRPr lang="tr-TR" sz="140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C7DB-7E75-479C-9447-FB666357B7B3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63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C7DB-7E75-479C-9447-FB666357B7B3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394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Not: Ayrıntı için: </a:t>
            </a:r>
            <a:r>
              <a:rPr lang="tr-TR" dirty="0">
                <a:hlinkClick r:id="rId3"/>
              </a:rPr>
              <a:t>https://www.cagataycebi.com/linux/file_system/file_system.html</a:t>
            </a:r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8C7DB-7E75-479C-9447-FB666357B7B3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0932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372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13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396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386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604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235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059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349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626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5692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903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7B4CF-03F6-4E68-B45A-1152B6E5CCED}" type="datetimeFigureOut">
              <a:rPr lang="tr-TR" smtClean="0"/>
              <a:t>9.10.2025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AE11C-D8AE-4FB9-AAF5-EA30067E238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93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ibermetin.com/kali-linux-temel-komutlari" TargetMode="External"/><Relationship Id="rId2" Type="http://schemas.openxmlformats.org/officeDocument/2006/relationships/hyperlink" Target="https://bilgem.tubitak.gov.tr/sge-kurums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agataycebi.com/linux/file_system/file_system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Siber Güvenlik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Hafta 2</a:t>
            </a:r>
          </a:p>
        </p:txBody>
      </p:sp>
    </p:spTree>
    <p:extLst>
      <p:ext uri="{BB962C8B-B14F-4D97-AF65-F5344CB8AC3E}">
        <p14:creationId xmlns:p14="http://schemas.microsoft.com/office/powerpoint/2010/main" val="316392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35" y="0"/>
            <a:ext cx="9294957" cy="69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10" y="0"/>
            <a:ext cx="9339616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65" y="142506"/>
            <a:ext cx="9051636" cy="67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51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36" y="0"/>
            <a:ext cx="9261620" cy="692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53659B-C358-2C2B-7764-9A567E65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🧭 Çoğullama (</a:t>
            </a:r>
            <a:r>
              <a:rPr lang="tr-TR" b="1" dirty="0" err="1"/>
              <a:t>Multiplexing</a:t>
            </a:r>
            <a:r>
              <a:rPr lang="tr-TR" b="1" dirty="0"/>
              <a:t>)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E984B5-A0C6-BD3D-E5FC-7D0032D9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58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Şeklin ortasındaki oklar, verinin </a:t>
            </a:r>
            <a:r>
              <a:rPr lang="tr-TR" b="1" dirty="0"/>
              <a:t>üst katmandan alt katmana geçerken kapsüllenmesini (</a:t>
            </a:r>
            <a:r>
              <a:rPr lang="tr-TR" b="1" dirty="0" err="1"/>
              <a:t>encapsulation</a:t>
            </a:r>
            <a:r>
              <a:rPr lang="tr-TR" b="1" dirty="0"/>
              <a:t>)</a:t>
            </a:r>
            <a:r>
              <a:rPr lang="tr-TR" dirty="0"/>
              <a:t> gösteriyor.</a:t>
            </a:r>
            <a:br>
              <a:rPr lang="tr-TR" dirty="0"/>
            </a:br>
            <a:r>
              <a:rPr lang="tr-TR" dirty="0"/>
              <a:t>Yani:</a:t>
            </a:r>
          </a:p>
          <a:p>
            <a:pPr marL="0" indent="0">
              <a:buNone/>
            </a:pPr>
            <a:r>
              <a:rPr lang="tr-TR" dirty="0"/>
              <a:t>Uygulama verisi (ör. HTTP isteği) → TCP/UDP içine konur.</a:t>
            </a:r>
          </a:p>
          <a:p>
            <a:pPr marL="0" indent="0">
              <a:buNone/>
            </a:pPr>
            <a:r>
              <a:rPr lang="tr-TR" dirty="0"/>
              <a:t>TCP/UDP paketi → IP içine sarılır.</a:t>
            </a:r>
          </a:p>
          <a:p>
            <a:pPr marL="0" indent="0">
              <a:buNone/>
            </a:pPr>
            <a:r>
              <a:rPr lang="tr-TR" dirty="0"/>
              <a:t>IP paketi → Ethernet çerçevesine konur ve fiziksel ortamda gönderilir.</a:t>
            </a:r>
          </a:p>
          <a:p>
            <a:pPr marL="0" indent="0">
              <a:buNone/>
            </a:pPr>
            <a:r>
              <a:rPr lang="tr-TR" dirty="0"/>
              <a:t>Her katman kendi başlığını (</a:t>
            </a:r>
            <a:r>
              <a:rPr lang="tr-TR" dirty="0" err="1"/>
              <a:t>header</a:t>
            </a:r>
            <a:r>
              <a:rPr lang="tr-TR" dirty="0"/>
              <a:t>) ekler ve böylece veri hedefte ters sırayla çözülür (</a:t>
            </a:r>
            <a:r>
              <a:rPr lang="tr-TR" dirty="0" err="1"/>
              <a:t>decapsulation</a:t>
            </a:r>
            <a:r>
              <a:rPr lang="tr-TR" dirty="0"/>
              <a:t>).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836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12" y="0"/>
            <a:ext cx="9536496" cy="71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9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50C613-A736-2F23-656E-E26F71F3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Açıklama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93BC73-400C-5DE9-7336-752DBF2C3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tr-TR" b="1" dirty="0"/>
              <a:t>🧱 1️⃣ NAT Nedir?</a:t>
            </a:r>
          </a:p>
          <a:p>
            <a:pPr marL="0" indent="0">
              <a:buNone/>
            </a:pPr>
            <a:r>
              <a:rPr lang="tr-TR" dirty="0"/>
              <a:t>NAT, </a:t>
            </a:r>
            <a:r>
              <a:rPr lang="tr-TR" b="1" dirty="0"/>
              <a:t>özel (</a:t>
            </a:r>
            <a:r>
              <a:rPr lang="tr-TR" b="1" dirty="0" err="1"/>
              <a:t>local</a:t>
            </a:r>
            <a:r>
              <a:rPr lang="tr-TR" b="1" dirty="0"/>
              <a:t>)</a:t>
            </a:r>
            <a:r>
              <a:rPr lang="tr-TR" dirty="0"/>
              <a:t> IP adreslerini </a:t>
            </a:r>
            <a:r>
              <a:rPr lang="tr-TR" b="1" dirty="0"/>
              <a:t>genel (</a:t>
            </a:r>
            <a:r>
              <a:rPr lang="tr-TR" b="1" dirty="0" err="1"/>
              <a:t>public</a:t>
            </a:r>
            <a:r>
              <a:rPr lang="tr-TR" b="1" dirty="0"/>
              <a:t>)</a:t>
            </a:r>
            <a:r>
              <a:rPr lang="tr-TR" dirty="0"/>
              <a:t> IP adreslerine çevirir.</a:t>
            </a:r>
            <a:br>
              <a:rPr lang="tr-TR" dirty="0"/>
            </a:br>
            <a:r>
              <a:rPr lang="tr-TR" dirty="0"/>
              <a:t>Böylece yerel ağdaki cihazlar internete çıkabilir ama dışarıdan doğrudan görünmezler.</a:t>
            </a:r>
            <a:br>
              <a:rPr lang="tr-TR" dirty="0"/>
            </a:br>
            <a:r>
              <a:rPr lang="tr-TR" dirty="0"/>
              <a:t>Yani NAT, bir </a:t>
            </a:r>
            <a:r>
              <a:rPr lang="tr-TR" b="1" dirty="0"/>
              <a:t>çevirmen</a:t>
            </a:r>
            <a:r>
              <a:rPr lang="tr-TR" dirty="0"/>
              <a:t> gibi davranır.</a:t>
            </a:r>
            <a:br>
              <a:rPr lang="tr-TR" dirty="0"/>
            </a:br>
            <a:endParaRPr lang="tr-TR" dirty="0"/>
          </a:p>
          <a:p>
            <a:pPr marL="0" indent="0">
              <a:buNone/>
            </a:pPr>
            <a:r>
              <a:rPr lang="tr-TR" b="1" dirty="0"/>
              <a:t>🌐 2️⃣ Görseldeki Akış</a:t>
            </a:r>
          </a:p>
          <a:p>
            <a:pPr marL="0" indent="0">
              <a:buNone/>
            </a:pPr>
            <a:r>
              <a:rPr lang="tr-TR" b="1" dirty="0"/>
              <a:t>İstemci</a:t>
            </a:r>
            <a:r>
              <a:rPr lang="tr-TR" dirty="0"/>
              <a:t> yerel ağda 10.0.0.1 IP’sine sahip.</a:t>
            </a:r>
          </a:p>
          <a:p>
            <a:pPr marL="0" indent="0">
              <a:buNone/>
            </a:pPr>
            <a:r>
              <a:rPr lang="tr-TR" b="1" dirty="0"/>
              <a:t>Web sunucusu</a:t>
            </a:r>
            <a:r>
              <a:rPr lang="tr-TR" dirty="0"/>
              <a:t> internette, IP’si 212.170.30.1.</a:t>
            </a:r>
          </a:p>
          <a:p>
            <a:pPr marL="0" indent="0">
              <a:buNone/>
            </a:pPr>
            <a:r>
              <a:rPr lang="tr-TR" dirty="0"/>
              <a:t>Aradaki </a:t>
            </a:r>
            <a:r>
              <a:rPr lang="tr-TR" b="1" dirty="0"/>
              <a:t>NAT cihazı (genelde modem veya firewall)</a:t>
            </a:r>
            <a:r>
              <a:rPr lang="tr-TR" dirty="0"/>
              <a:t>, istemcinin adresini dış dünyada kullanılabilir bir IP’ye dönüştürür.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56215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EE76F2-B0C7-1EFB-CBCF-5B97497D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Açıklama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122459-6228-4229-CDEB-AC13453E3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b="1" dirty="0"/>
              <a:t>🔄 3️⃣ Gidiş Yönü (İçeriden dışarıya)</a:t>
            </a:r>
          </a:p>
          <a:p>
            <a:pPr marL="0" indent="0">
              <a:buNone/>
            </a:pPr>
            <a:r>
              <a:rPr lang="tr-TR" dirty="0"/>
              <a:t>İstemci isteği gönderir:</a:t>
            </a:r>
            <a:br>
              <a:rPr lang="tr-TR" dirty="0"/>
            </a:br>
            <a:r>
              <a:rPr lang="tr-TR" b="1" dirty="0"/>
              <a:t>Kaynak IP:</a:t>
            </a:r>
            <a:r>
              <a:rPr lang="tr-TR" dirty="0"/>
              <a:t> 10.0.0.1 → </a:t>
            </a:r>
            <a:r>
              <a:rPr lang="tr-TR" b="1" dirty="0"/>
              <a:t>Hedef IP:</a:t>
            </a:r>
            <a:r>
              <a:rPr lang="tr-TR" dirty="0"/>
              <a:t> 212.170.30.1</a:t>
            </a:r>
          </a:p>
          <a:p>
            <a:pPr marL="0" indent="0">
              <a:buNone/>
            </a:pPr>
            <a:r>
              <a:rPr lang="tr-TR" dirty="0"/>
              <a:t>NAT bu paketi dış dünyaya çıkarmadan önce kaynak IP’yi değiştirir:</a:t>
            </a:r>
            <a:br>
              <a:rPr lang="tr-TR" dirty="0"/>
            </a:br>
            <a:r>
              <a:rPr lang="tr-TR" b="1" dirty="0"/>
              <a:t>Kaynak IP:</a:t>
            </a:r>
            <a:r>
              <a:rPr lang="tr-TR" dirty="0"/>
              <a:t> 193.32.65.2 (modemin dış IP’si)</a:t>
            </a:r>
            <a:br>
              <a:rPr lang="tr-TR" dirty="0"/>
            </a:br>
            <a:r>
              <a:rPr lang="tr-TR" b="1" dirty="0"/>
              <a:t>Hedef IP:</a:t>
            </a:r>
            <a:r>
              <a:rPr lang="tr-TR" dirty="0"/>
              <a:t> 212.170.30.1</a:t>
            </a:r>
          </a:p>
          <a:p>
            <a:pPr marL="0" indent="0">
              <a:buNone/>
            </a:pPr>
            <a:r>
              <a:rPr lang="tr-TR" dirty="0"/>
              <a:t>Artık internet üzerindeki web sunucusu, isteğin 193.32.65.2 adresinden geldiğini görür.</a:t>
            </a:r>
          </a:p>
          <a:p>
            <a:pPr marL="0" indent="0">
              <a:buNone/>
            </a:pPr>
            <a:r>
              <a:rPr lang="tr-TR" b="1" dirty="0"/>
              <a:t>↩️ 4️⃣ Dönüş Yönü (Dışarıdan içeriye)</a:t>
            </a:r>
          </a:p>
          <a:p>
            <a:pPr marL="0" indent="0">
              <a:buNone/>
            </a:pPr>
            <a:r>
              <a:rPr lang="tr-TR" dirty="0"/>
              <a:t>Web sunucusu cevabı gönderir:</a:t>
            </a:r>
            <a:br>
              <a:rPr lang="tr-TR" dirty="0"/>
            </a:br>
            <a:r>
              <a:rPr lang="tr-TR" b="1" dirty="0"/>
              <a:t>Kaynak IP:</a:t>
            </a:r>
            <a:r>
              <a:rPr lang="tr-TR" dirty="0"/>
              <a:t> 212.170.30.1</a:t>
            </a:r>
            <a:br>
              <a:rPr lang="tr-TR" dirty="0"/>
            </a:br>
            <a:r>
              <a:rPr lang="tr-TR" b="1" dirty="0"/>
              <a:t>Hedef IP:</a:t>
            </a:r>
            <a:r>
              <a:rPr lang="tr-TR" dirty="0"/>
              <a:t> 193.32.65.2</a:t>
            </a:r>
          </a:p>
          <a:p>
            <a:pPr marL="0" indent="0">
              <a:buNone/>
            </a:pPr>
            <a:r>
              <a:rPr lang="tr-TR" dirty="0"/>
              <a:t>NAT bu paketi alır ve hangi iç IP’ye ait olduğunu bilir (çünkü önceki eşleşmeyi tabloya kaydetmiştir).</a:t>
            </a:r>
          </a:p>
          <a:p>
            <a:pPr marL="0" indent="0">
              <a:buNone/>
            </a:pPr>
            <a:r>
              <a:rPr lang="tr-TR" dirty="0"/>
              <a:t>NAT, hedef IP’yi tekrar iç ağa çevirir:</a:t>
            </a:r>
            <a:br>
              <a:rPr lang="tr-TR" dirty="0"/>
            </a:br>
            <a:r>
              <a:rPr lang="tr-TR" b="1" dirty="0"/>
              <a:t>Kaynak IP:</a:t>
            </a:r>
            <a:r>
              <a:rPr lang="tr-TR" dirty="0"/>
              <a:t> 212.170.30.1 → </a:t>
            </a:r>
            <a:r>
              <a:rPr lang="tr-TR" b="1" dirty="0"/>
              <a:t>Hedef IP:</a:t>
            </a:r>
            <a:r>
              <a:rPr lang="tr-TR" dirty="0"/>
              <a:t> 10.0.0.1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619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700995-5ECD-B8F1-1C8E-954D5685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🔒 5️⃣ Neden önemli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154E67-06B8-4826-C3DE-C088A3C8D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/>
              <a:t>İç ağdaki cihazlar internete çıkabilir ama dışarıdan doğrudan erişilemez.</a:t>
            </a:r>
          </a:p>
          <a:p>
            <a:pPr marL="0" indent="0">
              <a:buNone/>
            </a:pPr>
            <a:r>
              <a:rPr lang="tr-TR" dirty="0"/>
              <a:t>Güvenliği artırır ve </a:t>
            </a:r>
            <a:r>
              <a:rPr lang="tr-TR" b="1" dirty="0"/>
              <a:t>IP adres tasarrufu</a:t>
            </a:r>
            <a:r>
              <a:rPr lang="tr-TR" dirty="0"/>
              <a:t> sağlar.</a:t>
            </a:r>
          </a:p>
          <a:p>
            <a:pPr marL="0" indent="0">
              <a:buNone/>
            </a:pPr>
            <a:r>
              <a:rPr lang="tr-TR" dirty="0"/>
              <a:t>Statik NAT örneğinde, her iç IP’ye belirli bir dış IP atanır (bire bir eşleşme).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203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857E9-D3FF-6CF6-7A7F-1F4AFAE73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622" y="402346"/>
            <a:ext cx="7992300" cy="61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4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982" y="133298"/>
            <a:ext cx="8724898" cy="647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32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B8BDE2-BCFD-9B6A-D2A4-BABA54C0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Açıklama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561BA48-C370-9BD9-A6A2-5DA6303C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/>
              <a:t>IP adreslerinin alt ağlara (</a:t>
            </a:r>
            <a:r>
              <a:rPr lang="tr-TR" b="1" dirty="0" err="1"/>
              <a:t>subnetlere</a:t>
            </a:r>
            <a:r>
              <a:rPr lang="tr-TR" b="1" dirty="0"/>
              <a:t>) nasıl bölündüğünü</a:t>
            </a:r>
            <a:r>
              <a:rPr lang="tr-TR" dirty="0"/>
              <a:t> gösterir.</a:t>
            </a:r>
            <a:br>
              <a:rPr lang="tr-TR" dirty="0"/>
            </a:br>
            <a:r>
              <a:rPr lang="tr-TR" dirty="0"/>
              <a:t>Her satır, farklı bir </a:t>
            </a:r>
            <a:r>
              <a:rPr lang="tr-TR" b="1" dirty="0" err="1"/>
              <a:t>subnet</a:t>
            </a:r>
            <a:r>
              <a:rPr lang="tr-TR" b="1" dirty="0"/>
              <a:t> mask</a:t>
            </a:r>
            <a:r>
              <a:rPr lang="tr-TR" dirty="0"/>
              <a:t> değerini temsil eder ve bu maske, ağın ne kadarının “ağ adresi” ne kadarının “cihaz adresi (host)” olduğunu belirler.</a:t>
            </a:r>
          </a:p>
          <a:p>
            <a:pPr marL="0" indent="0">
              <a:buNone/>
            </a:pPr>
            <a:br>
              <a:rPr lang="tr-TR" dirty="0"/>
            </a:br>
            <a:r>
              <a:rPr lang="tr-TR" b="1" dirty="0" err="1"/>
              <a:t>Subnet</a:t>
            </a:r>
            <a:r>
              <a:rPr lang="tr-TR" b="1" dirty="0"/>
              <a:t> Mask</a:t>
            </a:r>
            <a:r>
              <a:rPr lang="tr-TR" dirty="0"/>
              <a:t> (ör. 255.255.255.0) → IP adresinin hangi kısmının ağa, hangi kısmının cihaza ait olduğunu söyler.</a:t>
            </a:r>
          </a:p>
          <a:p>
            <a:pPr marL="0" indent="0">
              <a:buNone/>
            </a:pPr>
            <a:r>
              <a:rPr lang="tr-TR" b="1" dirty="0"/>
              <a:t>Class A, B, C</a:t>
            </a:r>
            <a:r>
              <a:rPr lang="tr-TR" dirty="0"/>
              <a:t> → IP adres aralıklarını temsil eder:</a:t>
            </a:r>
          </a:p>
          <a:p>
            <a:pPr marL="457200" lvl="1" indent="0">
              <a:buNone/>
            </a:pPr>
            <a:r>
              <a:rPr lang="tr-TR" dirty="0"/>
              <a:t>Class A: Büyük ağlar (ör. dev firmalar)</a:t>
            </a:r>
          </a:p>
          <a:p>
            <a:pPr marL="457200" lvl="1" indent="0">
              <a:buNone/>
            </a:pPr>
            <a:r>
              <a:rPr lang="tr-TR" dirty="0"/>
              <a:t>Class B: Orta ölçekli ağlar (ör. üniversiteler)</a:t>
            </a:r>
          </a:p>
          <a:p>
            <a:pPr marL="457200" lvl="1" indent="0">
              <a:buNone/>
            </a:pPr>
            <a:r>
              <a:rPr lang="tr-TR" dirty="0"/>
              <a:t>Class C: Küçük ağlar (ör. ev veya ofis ağları)</a:t>
            </a:r>
          </a:p>
          <a:p>
            <a:pPr marL="0" indent="0">
              <a:buNone/>
            </a:pPr>
            <a:r>
              <a:rPr lang="tr-TR" b="1" dirty="0" err="1"/>
              <a:t>Subnets</a:t>
            </a:r>
            <a:r>
              <a:rPr lang="tr-TR" dirty="0"/>
              <a:t> → Bu maske ile bir ağı kaç küçük alt ağa bölebileceğimizi gösterir.</a:t>
            </a:r>
          </a:p>
          <a:p>
            <a:pPr marL="0" indent="0">
              <a:buNone/>
            </a:pPr>
            <a:r>
              <a:rPr lang="tr-TR" b="1" dirty="0" err="1"/>
              <a:t>Valid</a:t>
            </a:r>
            <a:r>
              <a:rPr lang="tr-TR" b="1" dirty="0"/>
              <a:t> </a:t>
            </a:r>
            <a:r>
              <a:rPr lang="tr-TR" b="1" dirty="0" err="1"/>
              <a:t>Hosts</a:t>
            </a:r>
            <a:r>
              <a:rPr lang="tr-TR" dirty="0"/>
              <a:t> → Her alt ağda kullanılabilir IP sayısıdır. (İlk adres “ağ adresi”, son adres “yayın (</a:t>
            </a:r>
            <a:r>
              <a:rPr lang="tr-TR" dirty="0" err="1"/>
              <a:t>broadcast</a:t>
            </a:r>
            <a:r>
              <a:rPr lang="tr-TR" dirty="0"/>
              <a:t>)” olduğu için 2 çıkarılır.)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066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10" y="0"/>
            <a:ext cx="9602187" cy="72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2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16" y="0"/>
            <a:ext cx="8592370" cy="64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62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C17F06-964F-366E-8FDD-9E5B840B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🌍 1️⃣ IPv6 neden ortaya çıktı?</a:t>
            </a:r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5A3B42-2D34-F552-B945-DBB2AC46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/>
              <a:t>🔸 a) IPv4 adresleri tükendi</a:t>
            </a:r>
          </a:p>
          <a:p>
            <a:pPr marL="0" indent="0">
              <a:buNone/>
            </a:pPr>
            <a:r>
              <a:rPr lang="tr-TR" dirty="0"/>
              <a:t>IPv4, 32 </a:t>
            </a:r>
            <a:r>
              <a:rPr lang="tr-TR" dirty="0" err="1"/>
              <a:t>bit’lik</a:t>
            </a:r>
            <a:r>
              <a:rPr lang="tr-TR" dirty="0"/>
              <a:t> adres kullanır → toplam </a:t>
            </a:r>
            <a:r>
              <a:rPr lang="tr-TR" b="1" dirty="0"/>
              <a:t>yaklaşık 4,3 milyar</a:t>
            </a:r>
            <a:r>
              <a:rPr lang="tr-TR" dirty="0"/>
              <a:t> benzersiz IP üretilebilir.</a:t>
            </a:r>
          </a:p>
          <a:p>
            <a:pPr marL="0" indent="0">
              <a:buNone/>
            </a:pPr>
            <a:r>
              <a:rPr lang="tr-TR" dirty="0"/>
              <a:t>Ama internete bağlı cihaz sayısı artık milyarlarca (bilgisayar, telefon, kamera, </a:t>
            </a:r>
            <a:r>
              <a:rPr lang="tr-TR" dirty="0" err="1"/>
              <a:t>IoT</a:t>
            </a:r>
            <a:r>
              <a:rPr lang="tr-TR" dirty="0"/>
              <a:t>, araba...).</a:t>
            </a:r>
          </a:p>
          <a:p>
            <a:pPr marL="0" indent="0">
              <a:buNone/>
            </a:pPr>
            <a:r>
              <a:rPr lang="tr-TR" dirty="0"/>
              <a:t>Bu yüzden </a:t>
            </a:r>
            <a:r>
              <a:rPr lang="tr-TR" b="1" dirty="0"/>
              <a:t>IP adresleri yetersiz kaldı</a:t>
            </a:r>
            <a:r>
              <a:rPr lang="tr-TR" dirty="0"/>
              <a:t>.</a:t>
            </a:r>
            <a:br>
              <a:rPr lang="tr-TR" dirty="0"/>
            </a:br>
            <a:r>
              <a:rPr lang="tr-TR" dirty="0"/>
              <a:t>👉 IPv6, </a:t>
            </a:r>
            <a:r>
              <a:rPr lang="tr-TR" b="1" dirty="0"/>
              <a:t>128 </a:t>
            </a:r>
            <a:r>
              <a:rPr lang="tr-TR" b="1" dirty="0" err="1"/>
              <a:t>bit’lik</a:t>
            </a:r>
            <a:r>
              <a:rPr lang="tr-TR" b="1" dirty="0"/>
              <a:t> adres</a:t>
            </a:r>
            <a:r>
              <a:rPr lang="tr-TR" dirty="0"/>
              <a:t> kullanarak </a:t>
            </a:r>
            <a:r>
              <a:rPr lang="tr-TR" b="1" dirty="0"/>
              <a:t>neredeyse sınırsız (≈3,4×10³⁸)</a:t>
            </a:r>
            <a:r>
              <a:rPr lang="tr-TR" dirty="0"/>
              <a:t> adres alanı sağlar.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🔸 b) Daha güvenli ve hızlı yapı</a:t>
            </a:r>
          </a:p>
          <a:p>
            <a:pPr marL="0" indent="0">
              <a:buNone/>
            </a:pPr>
            <a:r>
              <a:rPr lang="tr-TR" dirty="0"/>
              <a:t>IPv6, verilerin bütünlüğü ve gizliliği için </a:t>
            </a:r>
            <a:r>
              <a:rPr lang="tr-TR" b="1" dirty="0" err="1"/>
              <a:t>IPsec</a:t>
            </a:r>
            <a:r>
              <a:rPr lang="tr-TR" dirty="0"/>
              <a:t> (şifreleme ve kimlik doğrulama) desteğini </a:t>
            </a:r>
            <a:r>
              <a:rPr lang="tr-TR" b="1" dirty="0"/>
              <a:t>doğrudan</a:t>
            </a:r>
            <a:r>
              <a:rPr lang="tr-TR" dirty="0"/>
              <a:t> içerir.</a:t>
            </a:r>
          </a:p>
          <a:p>
            <a:pPr marL="0" indent="0">
              <a:buNone/>
            </a:pPr>
            <a:r>
              <a:rPr lang="tr-TR" dirty="0"/>
              <a:t>IPv4’te bu sonradan eklenmişti.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717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E3C9D1-F001-2D44-650E-600B77739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🌍 1️⃣ IPv6 neden ortaya çıktı?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E6E0F-F8A6-AD4C-DF81-01488CCF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b="1" dirty="0"/>
              <a:t>🔸 c) Otomatik adresleme (</a:t>
            </a:r>
            <a:r>
              <a:rPr lang="tr-TR" b="1" dirty="0" err="1"/>
              <a:t>stateless</a:t>
            </a:r>
            <a:r>
              <a:rPr lang="tr-TR" b="1" dirty="0"/>
              <a:t> </a:t>
            </a:r>
            <a:r>
              <a:rPr lang="tr-TR" b="1" dirty="0" err="1"/>
              <a:t>autoconfiguration</a:t>
            </a:r>
            <a:r>
              <a:rPr lang="tr-TR" b="1" dirty="0"/>
              <a:t>)</a:t>
            </a:r>
          </a:p>
          <a:p>
            <a:pPr marL="0" indent="0">
              <a:buNone/>
            </a:pPr>
            <a:r>
              <a:rPr lang="tr-TR" dirty="0"/>
              <a:t>IPv6, cihazların </a:t>
            </a:r>
            <a:r>
              <a:rPr lang="tr-TR" b="1" dirty="0"/>
              <a:t>DHCP sunucusu olmadan bile kendi IP’sini otomatik almasını</a:t>
            </a:r>
            <a:r>
              <a:rPr lang="tr-TR" dirty="0"/>
              <a:t> sağlar.</a:t>
            </a:r>
          </a:p>
          <a:p>
            <a:pPr marL="0" indent="0">
              <a:buNone/>
            </a:pPr>
            <a:r>
              <a:rPr lang="tr-TR" dirty="0"/>
              <a:t>Bu, ağ kurulumlarını kolaylaştırır.</a:t>
            </a:r>
            <a:br>
              <a:rPr lang="tr-TR" dirty="0"/>
            </a:br>
            <a:endParaRPr lang="tr-TR" dirty="0"/>
          </a:p>
          <a:p>
            <a:pPr marL="0" indent="0">
              <a:buNone/>
            </a:pPr>
            <a:r>
              <a:rPr lang="tr-TR" b="1" dirty="0"/>
              <a:t>🔸 d) NAT ihtiyacını ortadan kaldırır</a:t>
            </a:r>
          </a:p>
          <a:p>
            <a:pPr marL="0" indent="0">
              <a:buNone/>
            </a:pPr>
            <a:r>
              <a:rPr lang="tr-TR" dirty="0"/>
              <a:t>IPv4’te IP yetersizliği nedeniyle NAT (ağ adres dönüşümü) kullanılıyordu.</a:t>
            </a:r>
          </a:p>
          <a:p>
            <a:pPr marL="0" indent="0">
              <a:buNone/>
            </a:pPr>
            <a:r>
              <a:rPr lang="tr-TR" dirty="0"/>
              <a:t>IPv6’da herkesin kendi </a:t>
            </a:r>
            <a:r>
              <a:rPr lang="tr-TR" b="1" dirty="0"/>
              <a:t>gerçek (</a:t>
            </a:r>
            <a:r>
              <a:rPr lang="tr-TR" b="1" dirty="0" err="1"/>
              <a:t>public</a:t>
            </a:r>
            <a:r>
              <a:rPr lang="tr-TR" b="1" dirty="0"/>
              <a:t>)</a:t>
            </a:r>
            <a:r>
              <a:rPr lang="tr-TR" dirty="0"/>
              <a:t> adresi olabilir, bu da </a:t>
            </a:r>
            <a:r>
              <a:rPr lang="tr-TR" b="1" dirty="0"/>
              <a:t>uçtan uca iletişimi</a:t>
            </a:r>
            <a:r>
              <a:rPr lang="tr-TR" dirty="0"/>
              <a:t> kolaylaştırır.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🔸 e) Daha basit yönlendirme (routing)</a:t>
            </a:r>
          </a:p>
          <a:p>
            <a:pPr marL="0" indent="0">
              <a:buNone/>
            </a:pPr>
            <a:r>
              <a:rPr lang="tr-TR" dirty="0"/>
              <a:t>IPv6 adres yapısı hiyerarşiktir.</a:t>
            </a:r>
          </a:p>
          <a:p>
            <a:pPr marL="0" indent="0">
              <a:buNone/>
            </a:pPr>
            <a:r>
              <a:rPr lang="tr-TR" dirty="0" err="1"/>
              <a:t>Router’lar</a:t>
            </a:r>
            <a:r>
              <a:rPr lang="tr-TR" dirty="0"/>
              <a:t> daha az tablo tutar, internet trafiği daha verimli yönlendirilir.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2694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E8E2063-DB03-F9ED-B969-CCA462E6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5" y="642657"/>
            <a:ext cx="10651525" cy="51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6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vdan siyah beyaz resim">
            <a:extLst>
              <a:ext uri="{FF2B5EF4-FFF2-40B4-BE49-F238E27FC236}">
                <a16:creationId xmlns:a16="http://schemas.microsoft.com/office/drawing/2014/main" id="{7EFE42FD-59DD-232F-4486-43CD85A6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42" r="23010" b="1607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KALİ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315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tr-TR" sz="3600">
                <a:solidFill>
                  <a:schemeClr val="tx2"/>
                </a:solidFill>
              </a:rPr>
              <a:t>Kali Snapshot almak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r>
              <a:rPr lang="tr-TR" sz="1800">
                <a:solidFill>
                  <a:schemeClr val="tx2"/>
                </a:solidFill>
              </a:rPr>
              <a:t>Bir bilgisayarın, sanal bir makinenin veya bir dosya sisteminin belli bir anında bulunan durumunu dondurmak ve daha sonra geri yüklemek için kullanılabilir.</a:t>
            </a:r>
          </a:p>
          <a:p>
            <a:endParaRPr lang="tr-TR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058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Kali</a:t>
            </a:r>
            <a:r>
              <a:rPr lang="tr-TR" dirty="0"/>
              <a:t> internete bağlanmak için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890" y="1641694"/>
            <a:ext cx="6056219" cy="52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35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086AEC-04C2-4BC4-BFB8-0135965C7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C3BE3F-B8A9-4DC9-A867-EC91736F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2F3D1-53F2-478B-949B-6D4EA2E4E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455386"/>
            <a:ext cx="5378624" cy="6402614"/>
            <a:chOff x="-19221" y="197691"/>
            <a:chExt cx="5378624" cy="640261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53A4EE-6F9B-4EC8-9840-708F509D9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8289AA-777C-4230-BABC-203458BF6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D76777-71BF-4FFF-B568-E58E46EB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2CDCD53-6393-431A-9E75-109BC836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62198F-7D76-4A2A-9669-40E5E8A3C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Terminalde gördüğümüz işaretler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CCBC6908-FF20-DBF9-0565-9F2AA611CA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369722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55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54" y="0"/>
            <a:ext cx="9160020" cy="677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6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En sık Kullanılan Kali Linux Temel Komutlar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tr-TR" sz="2400" b="1"/>
              <a:t>--</a:t>
            </a:r>
            <a:r>
              <a:rPr lang="tr-TR" sz="2400" b="1" err="1"/>
              <a:t>help</a:t>
            </a:r>
            <a:r>
              <a:rPr lang="tr-TR" sz="2400" b="1"/>
              <a:t> 	:</a:t>
            </a:r>
            <a:r>
              <a:rPr lang="tr-TR" sz="2400"/>
              <a:t> Komutun tüm parametrelerini gösterir.</a:t>
            </a:r>
          </a:p>
          <a:p>
            <a:r>
              <a:rPr lang="tr-TR" sz="2400" b="1" err="1"/>
              <a:t>Setxkbmap</a:t>
            </a:r>
            <a:r>
              <a:rPr lang="tr-TR" sz="2400" b="1"/>
              <a:t> : </a:t>
            </a:r>
            <a:r>
              <a:rPr lang="tr-TR" sz="2400"/>
              <a:t>Klavyeyi Türkçeye dönüştürür, her seferinde yapılır.</a:t>
            </a:r>
          </a:p>
          <a:p>
            <a:r>
              <a:rPr lang="tr-TR" sz="2400" b="1" err="1"/>
              <a:t>Pwd</a:t>
            </a:r>
            <a:r>
              <a:rPr lang="tr-TR" sz="2400" b="1"/>
              <a:t>		:</a:t>
            </a:r>
            <a:r>
              <a:rPr lang="tr-TR" sz="2400"/>
              <a:t> Hangi dizinin içerisindeysek onu gösterir.</a:t>
            </a:r>
          </a:p>
          <a:p>
            <a:r>
              <a:rPr lang="tr-TR" sz="2400" b="1" err="1"/>
              <a:t>ls</a:t>
            </a:r>
            <a:r>
              <a:rPr lang="tr-TR" sz="2400" b="1"/>
              <a:t> 		:</a:t>
            </a:r>
            <a:r>
              <a:rPr lang="tr-TR" sz="2400"/>
              <a:t>Aktif klasördeki tüm dosya ve klasörleri listeler.</a:t>
            </a:r>
          </a:p>
          <a:p>
            <a:r>
              <a:rPr lang="tr-TR" sz="2400" b="1" err="1"/>
              <a:t>Clear</a:t>
            </a:r>
            <a:r>
              <a:rPr lang="tr-TR" sz="2400" b="1"/>
              <a:t>	:</a:t>
            </a:r>
            <a:r>
              <a:rPr lang="tr-TR" sz="2400"/>
              <a:t> Terminal ekranını temizlememizi sağlar.</a:t>
            </a:r>
          </a:p>
          <a:p>
            <a:r>
              <a:rPr lang="tr-TR" sz="2400" b="1"/>
              <a:t>cd:</a:t>
            </a:r>
            <a:r>
              <a:rPr lang="tr-TR" sz="2400"/>
              <a:t> Dizinler arası geçiş yapmayı sağlar.</a:t>
            </a:r>
          </a:p>
          <a:p>
            <a:r>
              <a:rPr lang="tr-TR" sz="2400"/>
              <a:t>“</a:t>
            </a:r>
            <a:r>
              <a:rPr lang="tr-TR" sz="2400" b="1"/>
              <a:t> cd ..”</a:t>
            </a:r>
            <a:r>
              <a:rPr lang="tr-TR" sz="2400"/>
              <a:t> :Bir üst dizine gider.</a:t>
            </a:r>
          </a:p>
          <a:p>
            <a:r>
              <a:rPr lang="tr-TR" sz="2400" b="1" err="1"/>
              <a:t>touch</a:t>
            </a:r>
            <a:r>
              <a:rPr lang="tr-TR" sz="2400" b="1"/>
              <a:t>:</a:t>
            </a:r>
            <a:r>
              <a:rPr lang="tr-TR" sz="2400"/>
              <a:t> Dosya oluşturmak için kullanılır.</a:t>
            </a:r>
          </a:p>
          <a:p>
            <a:r>
              <a:rPr lang="tr-TR" sz="2400" b="1" err="1"/>
              <a:t>mkdir</a:t>
            </a:r>
            <a:r>
              <a:rPr lang="tr-TR" sz="2400" b="1"/>
              <a:t>:</a:t>
            </a:r>
            <a:r>
              <a:rPr lang="tr-TR" sz="2400"/>
              <a:t> Yeni klasör oluşturmak için kullanılır.</a:t>
            </a:r>
          </a:p>
          <a:p>
            <a:endParaRPr lang="tr-TR" sz="2400"/>
          </a:p>
          <a:p>
            <a:endParaRPr lang="tr-TR" sz="2400"/>
          </a:p>
          <a:p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1122425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Kali Linux Temel Komutlar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CF849871-CBF9-2FB4-2A7E-9F6C975F6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41890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6130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Kali Linux Temel Komutlar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A2B2BE73-2B95-B671-2557-E53F5E9C1D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03601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6372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Kali Linux Temel Komutlar</a:t>
            </a:r>
          </a:p>
        </p:txBody>
      </p:sp>
      <p:graphicFrame>
        <p:nvGraphicFramePr>
          <p:cNvPr id="28" name="İçerik Yer Tutucusu 2">
            <a:extLst>
              <a:ext uri="{FF2B5EF4-FFF2-40B4-BE49-F238E27FC236}">
                <a16:creationId xmlns:a16="http://schemas.microsoft.com/office/drawing/2014/main" id="{12682F2F-BB16-87C2-E120-E3C5DC8C03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992344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733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3856E9-4239-4EE7-A372-FDCF4882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9CDCF-90F8-42B0-BD0A-794C52688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30095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7D05FE-3FB8-4314-A050-9AB40814D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11219"/>
            <a:ext cx="5646974" cy="6483075"/>
            <a:chOff x="-19221" y="0"/>
            <a:chExt cx="5646974" cy="64830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DC6C42-DDD5-4105-85F2-9C052563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B95E12-4EF0-42F7-BCF9-AD31B4C8E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338F8B2-67A9-4086-9341-7705CAB6F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53AAAF-CCEF-494B-9366-16BB3815A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356D9-49C3-412F-8E03-AC9AE8371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23236"/>
            <a:ext cx="3659777" cy="282090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Kali Linux Temel Komutlar</a:t>
            </a:r>
          </a:p>
        </p:txBody>
      </p:sp>
      <p:graphicFrame>
        <p:nvGraphicFramePr>
          <p:cNvPr id="5" name="İçerik Yer Tutucusu 2">
            <a:extLst>
              <a:ext uri="{FF2B5EF4-FFF2-40B4-BE49-F238E27FC236}">
                <a16:creationId xmlns:a16="http://schemas.microsoft.com/office/drawing/2014/main" id="{4A997B2E-AC2B-BE59-3E79-23F83FC4EA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227212"/>
              </p:ext>
            </p:extLst>
          </p:nvPr>
        </p:nvGraphicFramePr>
        <p:xfrm>
          <a:off x="6091238" y="955653"/>
          <a:ext cx="5115491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40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5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16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tr-TR" sz="4000">
                <a:solidFill>
                  <a:schemeClr val="tx2"/>
                </a:solidFill>
              </a:rPr>
              <a:t>Kali Linux Temel Komutlar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tr-TR" sz="1800" b="1">
                <a:solidFill>
                  <a:schemeClr val="tx2"/>
                </a:solidFill>
              </a:rPr>
              <a:t>nano:</a:t>
            </a:r>
            <a:r>
              <a:rPr lang="tr-TR" sz="1800">
                <a:solidFill>
                  <a:schemeClr val="tx2"/>
                </a:solidFill>
              </a:rPr>
              <a:t> Bir test editör komuttur yani metin düzenleyicisidir. dosyanın içerisine herhangi bir metni yazabilir o metni düzenleyebilir veya istediğimiz şekilde adlandırabiliriz. nanodan çıkmak için ctrl+x kullanılır. Metin belgesinin adını değiştirmek için ctrl+o kullanılır. Dosya içerisinde herhangi bir kelimeyi aramak için ise ctrl+w kullanılır ve aynı kelimenin farklı kullanıldığı yerlere geçiş yapabilmek için ise alt+w kullanılır.</a:t>
            </a:r>
          </a:p>
          <a:p>
            <a:r>
              <a:rPr lang="tr-TR" sz="1800" b="1">
                <a:solidFill>
                  <a:schemeClr val="tx2"/>
                </a:solidFill>
              </a:rPr>
              <a:t>Vi:</a:t>
            </a:r>
            <a:r>
              <a:rPr lang="tr-TR" sz="1800">
                <a:solidFill>
                  <a:schemeClr val="tx2"/>
                </a:solidFill>
              </a:rPr>
              <a:t> Test editördür. Uygulama geliştiren veya sistem editörleri tarafından sıkça kullanılır. dosyayı çalıştırma imkanı ve kodun içeriğine bağlı olarak renklendirebilir, üzerinde kod çalıştırabilirsiniz” : “kullanılır kod çalıştırmak için vimden çıkmak için” :qa “kullanılır.</a:t>
            </a:r>
          </a:p>
          <a:p>
            <a:r>
              <a:rPr lang="tr-TR" sz="1800" b="1">
                <a:solidFill>
                  <a:schemeClr val="tx2"/>
                </a:solidFill>
              </a:rPr>
              <a:t>more:</a:t>
            </a:r>
            <a:r>
              <a:rPr lang="tr-TR" sz="1800">
                <a:solidFill>
                  <a:schemeClr val="tx2"/>
                </a:solidFill>
              </a:rPr>
              <a:t> Terminal penceresine sığmayan metinleri daha rahat okumamızı sağlar.</a:t>
            </a:r>
          </a:p>
          <a:p>
            <a:r>
              <a:rPr lang="tr-TR" sz="1800" b="1">
                <a:solidFill>
                  <a:schemeClr val="tx2"/>
                </a:solidFill>
              </a:rPr>
              <a:t>nl:</a:t>
            </a:r>
            <a:r>
              <a:rPr lang="tr-TR" sz="1800">
                <a:solidFill>
                  <a:schemeClr val="tx2"/>
                </a:solidFill>
              </a:rPr>
              <a:t> Boş olmayan satırlara satır numarası ekleyen komuttur.</a:t>
            </a:r>
          </a:p>
          <a:p>
            <a:endParaRPr lang="tr-TR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35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Sistem Dosyaları ne anlama gelir?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0005" y="1690688"/>
            <a:ext cx="10691990" cy="452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87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https://bilgem.tubitak.gov.tr/sge-kurumsal/</a:t>
            </a:r>
            <a:endParaRPr lang="tr-TR" dirty="0"/>
          </a:p>
          <a:p>
            <a:r>
              <a:rPr lang="tr-TR" dirty="0">
                <a:hlinkClick r:id="rId3"/>
              </a:rPr>
              <a:t>https://sibermetin.com/kali-linux-temel-komutlari</a:t>
            </a:r>
            <a:endParaRPr lang="tr-TR" dirty="0"/>
          </a:p>
          <a:p>
            <a:r>
              <a:rPr lang="tr-TR" dirty="0">
                <a:hlinkClick r:id="rId4"/>
              </a:rPr>
              <a:t>https://www.cagataycebi.com/linux/file_system/file_system.html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5582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753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27" y="0"/>
            <a:ext cx="8994920" cy="668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45" y="0"/>
            <a:ext cx="9322664" cy="69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8DEE30E-2C9E-D30F-F8FF-15D9EC20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71" y="543127"/>
            <a:ext cx="9034657" cy="5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0"/>
            <a:ext cx="9236364" cy="69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6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58" y="0"/>
            <a:ext cx="9300298" cy="68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3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69" y="1"/>
            <a:ext cx="9174596" cy="68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6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1348</Words>
  <Application>Microsoft Office PowerPoint</Application>
  <PresentationFormat>Geniş ekran</PresentationFormat>
  <Paragraphs>116</Paragraphs>
  <Slides>38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Teması</vt:lpstr>
      <vt:lpstr>Siber Güvenlik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🧭 Çoğullama (Multiplexing)</vt:lpstr>
      <vt:lpstr>PowerPoint Sunusu</vt:lpstr>
      <vt:lpstr>Açıklama</vt:lpstr>
      <vt:lpstr>Açıklama</vt:lpstr>
      <vt:lpstr>🔒 5️⃣ Neden önemli</vt:lpstr>
      <vt:lpstr>PowerPoint Sunusu</vt:lpstr>
      <vt:lpstr>Açıklama</vt:lpstr>
      <vt:lpstr>PowerPoint Sunusu</vt:lpstr>
      <vt:lpstr>PowerPoint Sunusu</vt:lpstr>
      <vt:lpstr>🌍 1️⃣ IPv6 neden ortaya çıktı? </vt:lpstr>
      <vt:lpstr>🌍 1️⃣ IPv6 neden ortaya çıktı?</vt:lpstr>
      <vt:lpstr>PowerPoint Sunusu</vt:lpstr>
      <vt:lpstr>KALİ</vt:lpstr>
      <vt:lpstr>Kali Snapshot almak</vt:lpstr>
      <vt:lpstr>Kali internete bağlanmak için</vt:lpstr>
      <vt:lpstr>Terminalde gördüğümüz işaretler</vt:lpstr>
      <vt:lpstr>En sık Kullanılan Kali Linux Temel Komutlar</vt:lpstr>
      <vt:lpstr>Kali Linux Temel Komutlar</vt:lpstr>
      <vt:lpstr>Kali Linux Temel Komutlar</vt:lpstr>
      <vt:lpstr>Kali Linux Temel Komutlar</vt:lpstr>
      <vt:lpstr>Kali Linux Temel Komutlar</vt:lpstr>
      <vt:lpstr>Kali Linux Temel Komutlar</vt:lpstr>
      <vt:lpstr>Sistem Dosyaları ne anlama gelir?</vt:lpstr>
      <vt:lpstr>KAYNAK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Siber Güvenliğin Temelleri</dc:title>
  <dc:creator>user</dc:creator>
  <cp:lastModifiedBy>Mustafa altıok</cp:lastModifiedBy>
  <cp:revision>20</cp:revision>
  <dcterms:created xsi:type="dcterms:W3CDTF">2024-02-26T05:41:01Z</dcterms:created>
  <dcterms:modified xsi:type="dcterms:W3CDTF">2025-10-09T12:12:03Z</dcterms:modified>
</cp:coreProperties>
</file>